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780daefa8ae4367" /><Relationship Type="http://schemas.openxmlformats.org/officeDocument/2006/relationships/extended-properties" Target="/docProps/app.xml" Id="R5735555933b44a3f" /><Relationship Type="http://schemas.openxmlformats.org/officeDocument/2006/relationships/officeDocument" Target="/ppt/presentation.xml" Id="Rccf7cffb7d434759" /></Relationships>
</file>

<file path=ppt/presentation.xml><?xml version="1.0" encoding="utf-8"?>
<p:presentation xmlns:p="http://schemas.openxmlformats.org/presentationml/2006/main">
  <p:sldMasterIdLst>
    <p:sldMasterId xmlns:r="http://schemas.openxmlformats.org/officeDocument/2006/relationships" id="2147483648" r:id="R92520987bbc04a90"/>
  </p:sldMasterIdLst>
  <p:notesMasterIdLst>
    <p:notesMasterId xmlns:r="http://schemas.openxmlformats.org/officeDocument/2006/relationships" r:id="R4e7651de5a7141a2"/>
  </p:notesMasterIdLst>
  <p:sldIdLst>
    <p:sldId xmlns:r="http://schemas.openxmlformats.org/officeDocument/2006/relationships" id="256" r:id="R3f3f4f789a794df0"/>
    <p:sldId xmlns:r="http://schemas.openxmlformats.org/officeDocument/2006/relationships" id="257" r:id="R619e7eb6b4b64111"/>
    <p:sldId xmlns:r="http://schemas.openxmlformats.org/officeDocument/2006/relationships" id="258" r:id="R4ede46c95b22465f"/>
    <p:sldId xmlns:r="http://schemas.openxmlformats.org/officeDocument/2006/relationships" id="259" r:id="R630d45eaec914ab6"/>
    <p:sldId xmlns:r="http://schemas.openxmlformats.org/officeDocument/2006/relationships" id="260" r:id="R3284b1685c254bab"/>
    <p:sldId xmlns:r="http://schemas.openxmlformats.org/officeDocument/2006/relationships" id="261" r:id="R0918f65b54454e40"/>
    <p:sldId xmlns:r="http://schemas.openxmlformats.org/officeDocument/2006/relationships" id="262" r:id="R147f86583dfe4a8b"/>
    <p:sldId xmlns:r="http://schemas.openxmlformats.org/officeDocument/2006/relationships" id="263" r:id="Rb2928cf42eea4e98"/>
    <p:sldId xmlns:r="http://schemas.openxmlformats.org/officeDocument/2006/relationships" id="264" r:id="R6c1bc475453b4944"/>
    <p:sldId xmlns:r="http://schemas.openxmlformats.org/officeDocument/2006/relationships" id="265" r:id="R4e6bda800f5e4be3"/>
  </p:sldIdLst>
  <p:sldSz cx="9144000" cy="5143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532e43e1a304ae7" /><Relationship Type="http://schemas.openxmlformats.org/officeDocument/2006/relationships/slideMaster" Target="/ppt/slideMasters/slideMaster1.xml" Id="R92520987bbc04a90" /><Relationship Type="http://schemas.openxmlformats.org/officeDocument/2006/relationships/notesMaster" Target="/ppt/notesMasters/notesMaster1.xml" Id="R4e7651de5a7141a2" /><Relationship Type="http://schemas.openxmlformats.org/officeDocument/2006/relationships/presProps" Target="/ppt/presProps.xml" Id="R478f6ceebce14f0f" /><Relationship Type="http://schemas.openxmlformats.org/officeDocument/2006/relationships/tableStyles" Target="/ppt/tableStyles.xml" Id="Rc3f47e250f3248de" /><Relationship Type="http://schemas.openxmlformats.org/officeDocument/2006/relationships/slide" Target="/ppt/slides/slide1.xml" Id="R3f3f4f789a794df0" /><Relationship Type="http://schemas.openxmlformats.org/officeDocument/2006/relationships/slide" Target="/ppt/slides/slide2.xml" Id="R619e7eb6b4b64111" /><Relationship Type="http://schemas.openxmlformats.org/officeDocument/2006/relationships/slide" Target="/ppt/slides/slide3.xml" Id="R4ede46c95b22465f" /><Relationship Type="http://schemas.openxmlformats.org/officeDocument/2006/relationships/slide" Target="/ppt/slides/slide4.xml" Id="R630d45eaec914ab6" /><Relationship Type="http://schemas.openxmlformats.org/officeDocument/2006/relationships/slide" Target="/ppt/slides/slide5.xml" Id="R3284b1685c254bab" /><Relationship Type="http://schemas.openxmlformats.org/officeDocument/2006/relationships/slide" Target="/ppt/slides/slide6.xml" Id="R0918f65b54454e40" /><Relationship Type="http://schemas.openxmlformats.org/officeDocument/2006/relationships/slide" Target="/ppt/slides/slide7.xml" Id="R147f86583dfe4a8b" /><Relationship Type="http://schemas.openxmlformats.org/officeDocument/2006/relationships/slide" Target="/ppt/slides/slide8.xml" Id="Rb2928cf42eea4e98" /><Relationship Type="http://schemas.openxmlformats.org/officeDocument/2006/relationships/slide" Target="/ppt/slides/slide9.xml" Id="R6c1bc475453b4944" /><Relationship Type="http://schemas.openxmlformats.org/officeDocument/2006/relationships/slide" Target="/ppt/slides/slide10.xml" Id="R4e6bda800f5e4be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c65fb00e0ff496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f3d3ecb20544029" /><Relationship Type="http://schemas.openxmlformats.org/officeDocument/2006/relationships/notesMaster" Target="/ppt/notesMasters/notesMaster1.xml" Id="R05af934f83674214" /></Relationships>
</file>

<file path=ppt/notesSlides/_rels/notesSlide2.xml.rels>&#65279;<?xml version="1.0" encoding="utf-8"?><Relationships xmlns="http://schemas.openxmlformats.org/package/2006/relationships"><Relationship Type="http://schemas.openxmlformats.org/officeDocument/2006/relationships/slide" Target="/ppt/slides/slide2.xml" Id="R2304d731482a4711" /><Relationship Type="http://schemas.openxmlformats.org/officeDocument/2006/relationships/notesMaster" Target="/ppt/notesMasters/notesMaster1.xml" Id="R8ac8b22305ac4942" /></Relationships>
</file>

<file path=ppt/notesSlides/_rels/notesSlide3.xml.rels>&#65279;<?xml version="1.0" encoding="utf-8"?><Relationships xmlns="http://schemas.openxmlformats.org/package/2006/relationships"><Relationship Type="http://schemas.openxmlformats.org/officeDocument/2006/relationships/slide" Target="/ppt/slides/slide3.xml" Id="R8ff93e5b702d4a8e" /><Relationship Type="http://schemas.openxmlformats.org/officeDocument/2006/relationships/notesMaster" Target="/ppt/notesMasters/notesMaster1.xml" Id="Rabdfcafd83bd490f" /></Relationships>
</file>

<file path=ppt/notesSlides/_rels/notesSlide4.xml.rels>&#65279;<?xml version="1.0" encoding="utf-8"?><Relationships xmlns="http://schemas.openxmlformats.org/package/2006/relationships"><Relationship Type="http://schemas.openxmlformats.org/officeDocument/2006/relationships/slide" Target="/ppt/slides/slide4.xml" Id="Rdd43ce30e78c4f14" /><Relationship Type="http://schemas.openxmlformats.org/officeDocument/2006/relationships/notesMaster" Target="/ppt/notesMasters/notesMaster1.xml" Id="R5874915d4c394d2b" /></Relationships>
</file>

<file path=ppt/notesSlides/_rels/notesSlide5.xml.rels>&#65279;<?xml version="1.0" encoding="utf-8"?><Relationships xmlns="http://schemas.openxmlformats.org/package/2006/relationships"><Relationship Type="http://schemas.openxmlformats.org/officeDocument/2006/relationships/slide" Target="/ppt/slides/slide5.xml" Id="Rcb7f853aedee4776" /><Relationship Type="http://schemas.openxmlformats.org/officeDocument/2006/relationships/notesMaster" Target="/ppt/notesMasters/notesMaster1.xml" Id="R8cb17fa8512a49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d3b27dd17fb4784" /><Relationship Type="http://schemas.openxmlformats.org/officeDocument/2006/relationships/notesMaster" Target="/ppt/notesMasters/notesMaster1.xml" Id="Rf40e3a5d298d48b0" /></Relationships>
</file>

<file path=ppt/notesSlides/_rels/notesSlide7.xml.rels>&#65279;<?xml version="1.0" encoding="utf-8"?><Relationships xmlns="http://schemas.openxmlformats.org/package/2006/relationships"><Relationship Type="http://schemas.openxmlformats.org/officeDocument/2006/relationships/slide" Target="/ppt/slides/slide7.xml" Id="Rebb276bdf6cb4dc6" /><Relationship Type="http://schemas.openxmlformats.org/officeDocument/2006/relationships/notesMaster" Target="/ppt/notesMasters/notesMaster1.xml" Id="R2ad0f0ec7cb8424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d31f1ecbd214c2f" /><Relationship Type="http://schemas.openxmlformats.org/officeDocument/2006/relationships/notesMaster" Target="/ppt/notesMasters/notesMaster1.xml" Id="R06c93482a7624bc6" /></Relationships>
</file>

<file path=ppt/notesSlides/_rels/notesSlide9.xml.rels>&#65279;<?xml version="1.0" encoding="utf-8"?><Relationships xmlns="http://schemas.openxmlformats.org/package/2006/relationships"><Relationship Type="http://schemas.openxmlformats.org/officeDocument/2006/relationships/slide" Target="/ppt/slides/slide9.xml" Id="R7ff51650aac84004" /><Relationship Type="http://schemas.openxmlformats.org/officeDocument/2006/relationships/notesMaster" Target="/ppt/notesMasters/notesMaster1.xml" Id="R3120faac58964db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bb239deae784b3b" /><Relationship Type="http://schemas.openxmlformats.org/officeDocument/2006/relationships/notesMaster" Target="/ppt/notesMasters/notesMaster1.xml" Id="R9f7a6edbffc044c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Canonical sources: Vision.md and Versioning_and_Identifiers.md, framework 2.0.0-draft.1. This consolidates both supplied investor-deck variants into one evidence-bounded research and partnership briefing. OSAFIS acronym expansion remains an owner naming decision. No licensing or certification offer is made.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Foundational-Concepts.md and Security_Layers.md. Examples are illustrative and unexecuted. These distinctions do not establish absence of relevant work in existing security frameworks.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Security_Layers.md, Security_Properties.md, Attack_Taxonomy.md, Foundational-Concepts.md. Counts describe the draft vocabulary, not validated completeness, control effectiveness or optimality.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Security_Layers.md. Identifiers are retained but several boundaries changed. The domains are not execution order, a severity hierarchy or a consequence pyramid. Apply by protected function or relationship.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unexecuted example, based on Worked_Examples.md EX01 and Foundational-Concepts.md. Hypothesis: document text is promoted to instruction authority, violating P04 at L5. L3 can faithfully carry the document without violating its own contract. The action gate may block the attempted effect. No test results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Assessment_Methodology.md. Evidence facets E0–E6 are not cumulative scores. No empirical findings or pass thresholds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Domain_Profiles.md. CP01–CP05 are candidate profiles pending practitioner review, not validated sector standards. No medical, financial or physical deployment approval is implied.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Vision.md, Vulnerability_Registry.md, Worked_Examples.md and Future.md. Twelve revised core documents and one worked-example supplement exist in this local corpus. All twelve examples are hypothetical and unexecuted. Registry governance, public operation, independent validation and a publication licence are not established by this briefing.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Relationship_to_Existing_Frameworks.md. External resources checked 2026-09-07. NIST AML: https://csrc.nist.gov/pubs/ai/100/2/e2025/final ; NIST AI RMF: https://www.nist.gov/itl/ai-risk-management-framework ; MITRE ATLAS: https://github.com/mitre-atlas/atlas-data ; OWASP: https://genai.owasp.org/llm-top-10/ and https://genai.owasp.org/resource/owasp-top-10-for-agentic-applications-for-2026/ . Interpretations are provisional and no endorsement or comprehensive superiority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Future.md and Assessment_Methodology.md. This is a proposed research programme, not funded commitments or completed results. Publication licence and governance require owner decisions. No market estimate, revenue forecast, exclusivity or certification claim is supported by the corpus.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51be7a009f5406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2ec7bf3cc04c4a" /><Relationship Type="http://schemas.openxmlformats.org/officeDocument/2006/relationships/slideLayout" Target="/ppt/slideLayouts/slideLayout1.xml" Id="R70cf59eaccc146a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0cf59eaccc146a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bceb2c04c994740" /><Relationship Type="http://schemas.openxmlformats.org/officeDocument/2006/relationships/notesSlide" Target="/ppt/notesSlides/notesSlide1.xml" Id="R111671897b0a4a5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0b02210ef264540" /><Relationship Type="http://schemas.openxmlformats.org/officeDocument/2006/relationships/notesSlide" Target="/ppt/notesSlides/notesSlide2.xml" Id="R779f028a207a400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9f73b438dd242cd" /><Relationship Type="http://schemas.openxmlformats.org/officeDocument/2006/relationships/notesSlide" Target="/ppt/notesSlides/notesSlide3.xml" Id="Re2a89d25d41c413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9f498dadc774e33" /><Relationship Type="http://schemas.openxmlformats.org/officeDocument/2006/relationships/notesSlide" Target="/ppt/notesSlides/notesSlide4.xml" Id="Ra37d7d5570fa47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d479a0c899e408d" /><Relationship Type="http://schemas.openxmlformats.org/officeDocument/2006/relationships/notesSlide" Target="/ppt/notesSlides/notesSlide5.xml" Id="Rf9d7a731017c464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7084f7045c040ea" /><Relationship Type="http://schemas.openxmlformats.org/officeDocument/2006/relationships/notesSlide" Target="/ppt/notesSlides/notesSlide6.xml" Id="R3baa5476b94a480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9a365c1d416423b" /><Relationship Type="http://schemas.openxmlformats.org/officeDocument/2006/relationships/notesSlide" Target="/ppt/notesSlides/notesSlide7.xml" Id="Rf031aa0e14654cd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3f64fbad3d444f4" /><Relationship Type="http://schemas.openxmlformats.org/officeDocument/2006/relationships/notesSlide" Target="/ppt/notesSlides/notesSlide8.xml" Id="R59a9ea69c3674be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2da274f12dd46d4" /><Relationship Type="http://schemas.openxmlformats.org/officeDocument/2006/relationships/notesSlide" Target="/ppt/notesSlides/notesSlide9.xml" Id="Rd30e62a71ad7479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46e300930574bd8" /><Relationship Type="http://schemas.openxmlformats.org/officeDocument/2006/relationships/notesSlide" Target="/ppt/notesSlides/notesSlide10.xml" Id="R607579698096494c" /></Relationships>
</file>

<file path=ppt/slides/slide1.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8B3BAD7-17C9-46BE-8E87-78187B1D82FD}"/>
              </a:ext>
            </a:extLst>
          </p:cNvPr>
          <p:cNvSpPr>
            <a:spLocks xmlns:a="http://schemas.openxmlformats.org/drawingml/2006/main" noGrp="1"/>
          </p:cNvSpPr>
          <p:nvPr/>
        </p:nvSpPr>
        <p:spPr>
          <a:xfrm xmlns:a="http://schemas.openxmlformats.org/drawingml/2006/main">
            <a:off x="514350" y="876300"/>
            <a:ext cx="80962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025" b="1">
                <a:solidFill>
                  <a:srgbClr val="69E5F2"/>
                </a:solidFill>
                <a:latin typeface="Calibri"/>
                <a:ea typeface="Calibri"/>
                <a:cs typeface="Calibri"/>
              </a:defRPr>
            </a:pPr>
            <a:r>
              <a:rPr sz="5025" b="1">
                <a:solidFill>
                  <a:srgbClr val="69E5F2"/>
                </a:solidFill>
                <a:latin typeface="Calibri"/>
                <a:ea typeface="Calibri"/>
                <a:cs typeface="Calibri"/>
              </a:rPr>
              <a:t>OSAFIS</a:t>
            </a:r>
          </a:p>
        </p:txBody>
      </p:sp>
      <p:sp>
        <p:nvSpPr>
          <p:cNvPr id="2" name="">
            <a:extLst xmlns:a="http://schemas.openxmlformats.org/drawingml/2006/main">
              <a:ext uri="{FF2B5EF4-FFF2-40B4-BE49-F238E27FC236}">
                <a16:creationId xmlns:a16="http://schemas.microsoft.com/office/drawing/2014/main" id="{BE6831F9-A523-467C-B8A8-840B39BBA996}"/>
              </a:ext>
            </a:extLst>
          </p:cNvPr>
          <p:cNvSpPr>
            <a:spLocks xmlns:a="http://schemas.openxmlformats.org/drawingml/2006/main" noGrp="1"/>
          </p:cNvSpPr>
          <p:nvPr/>
        </p:nvSpPr>
        <p:spPr>
          <a:xfrm xmlns:a="http://schemas.openxmlformats.org/drawingml/2006/main">
            <a:off x="542925" y="1828800"/>
            <a:ext cx="80200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F1F5FA"/>
                </a:solidFill>
                <a:latin typeface="Calibri"/>
                <a:ea typeface="Calibri"/>
                <a:cs typeface="Calibri"/>
              </a:defRPr>
            </a:pPr>
            <a:r>
              <a:rPr sz="2850" b="1">
                <a:solidFill>
                  <a:srgbClr val="F1F5FA"/>
                </a:solidFill>
                <a:latin typeface="Calibri"/>
                <a:ea typeface="Calibri"/>
                <a:cs typeface="Calibri"/>
              </a:rPr>
              <a:t>AI security research framework</a:t>
            </a:r>
          </a:p>
        </p:txBody>
      </p:sp>
      <p:sp>
        <p:nvSpPr>
          <p:cNvPr id="3" name="">
            <a:extLst xmlns:a="http://schemas.openxmlformats.org/drawingml/2006/main">
              <a:ext uri="{FF2B5EF4-FFF2-40B4-BE49-F238E27FC236}">
                <a16:creationId xmlns:a16="http://schemas.microsoft.com/office/drawing/2014/main" id="{38B2E41E-BDE9-47D9-BB87-A34B849DBD90}"/>
              </a:ext>
            </a:extLst>
          </p:cNvPr>
          <p:cNvSpPr>
            <a:spLocks xmlns:a="http://schemas.openxmlformats.org/drawingml/2006/main" noGrp="1"/>
          </p:cNvSpPr>
          <p:nvPr/>
        </p:nvSpPr>
        <p:spPr>
          <a:xfrm xmlns:a="http://schemas.openxmlformats.org/drawingml/2006/main">
            <a:off x="542925" y="2705100"/>
            <a:ext cx="7715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B3C5D5"/>
                </a:solidFill>
                <a:latin typeface="Calibri"/>
                <a:ea typeface="Calibri"/>
                <a:cs typeface="Calibri"/>
              </a:defRPr>
            </a:pPr>
            <a:r>
              <a:rPr sz="2025" b="0">
                <a:solidFill>
                  <a:srgbClr val="B3C5D5"/>
                </a:solidFill>
                <a:latin typeface="Calibri"/>
                <a:ea typeface="Calibri"/>
                <a:cs typeface="Calibri"/>
              </a:rPr>
              <a:t>Contract definitions, system relationships</a:t>
            </a:r>
          </a:p>
          <a:p xmlns:a="http://schemas.openxmlformats.org/drawingml/2006/main">
            <a:pPr>
              <a:defRPr sz="2025" b="0">
                <a:solidFill>
                  <a:srgbClr val="B3C5D5"/>
                </a:solidFill>
                <a:latin typeface="Calibri"/>
                <a:ea typeface="Calibri"/>
                <a:cs typeface="Calibri"/>
              </a:defRPr>
            </a:pPr>
            <a:r>
              <a:rPr sz="2025" b="0">
                <a:solidFill>
                  <a:srgbClr val="B3C5D5"/>
                </a:solidFill>
                <a:latin typeface="Calibri"/>
                <a:ea typeface="Calibri"/>
                <a:cs typeface="Calibri"/>
              </a:rPr>
              <a:t>and evidence for security assessments</a:t>
            </a:r>
          </a:p>
        </p:txBody>
      </p:sp>
      <p:sp>
        <p:nvSpPr>
          <p:cNvPr id="4" name="">
            <a:extLst xmlns:a="http://schemas.openxmlformats.org/drawingml/2006/main">
              <a:ext uri="{FF2B5EF4-FFF2-40B4-BE49-F238E27FC236}">
                <a16:creationId xmlns:a16="http://schemas.microsoft.com/office/drawing/2014/main" id="{88B2B0B3-75F9-42FC-B2E4-12C3B813672F}"/>
              </a:ext>
            </a:extLst>
          </p:cNvPr>
          <p:cNvSpPr>
            <a:spLocks xmlns:a="http://schemas.openxmlformats.org/drawingml/2006/main" noGrp="1"/>
          </p:cNvSpPr>
          <p:nvPr/>
        </p:nvSpPr>
        <p:spPr>
          <a:xfrm xmlns:a="http://schemas.openxmlformats.org/drawingml/2006/main">
            <a:off x="542925" y="4000500"/>
            <a:ext cx="8001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FFC576"/>
                </a:solidFill>
                <a:latin typeface="Calibri"/>
                <a:ea typeface="Calibri"/>
                <a:cs typeface="Calibri"/>
              </a:defRPr>
            </a:pPr>
            <a:r>
              <a:rPr sz="1425" b="0">
                <a:solidFill>
                  <a:srgbClr val="FFC576"/>
                </a:solidFill>
                <a:latin typeface="Calibri"/>
                <a:ea typeface="Calibri"/>
                <a:cs typeface="Calibri"/>
              </a:rPr>
              <a:t>Research and partnership briefing</a:t>
            </a:r>
          </a:p>
          <a:p xmlns:a="http://schemas.openxmlformats.org/drawingml/2006/main">
            <a:pPr>
              <a:defRPr sz="1425" b="0">
                <a:solidFill>
                  <a:srgbClr val="FFC576"/>
                </a:solidFill>
                <a:latin typeface="Calibri"/>
                <a:ea typeface="Calibri"/>
                <a:cs typeface="Calibri"/>
              </a:defRPr>
            </a:pPr>
            <a:r>
              <a:rPr sz="1425" b="0">
                <a:solidFill>
                  <a:srgbClr val="FFC576"/>
                </a:solidFill>
                <a:latin typeface="Calibri"/>
                <a:ea typeface="Calibri"/>
                <a:cs typeface="Calibri"/>
              </a:rPr>
              <a:t>2.0.0-draft.1</a:t>
            </a:r>
          </a:p>
        </p:txBody>
      </p:sp>
    </p:spTree>
    <p:extLst>
      <p:ext uri="{BB962C8B-B14F-4D97-AF65-F5344CB8AC3E}">
        <p14:creationId xmlns:p14="http://schemas.microsoft.com/office/powerpoint/2010/main" val="1979763081"/>
      </p:ext>
    </p:extLst>
  </p:cSld>
</p:sld>
</file>

<file path=ppt/slides/slide2.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69D890E-8B6C-4DDC-8A5A-AC3B4AE86706}"/>
              </a:ext>
            </a:extLst>
          </p:cNvPr>
          <p:cNvSpPr>
            <a:spLocks xmlns:a="http://schemas.openxmlformats.org/drawingml/2006/main" noGrp="1"/>
          </p:cNvSpPr>
          <p:nvPr/>
        </p:nvSpPr>
        <p:spPr>
          <a:xfrm xmlns:a="http://schemas.openxmlformats.org/drawingml/2006/main">
            <a:off x="514350" y="361950"/>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F1F5FA"/>
                </a:solidFill>
                <a:latin typeface="Calibri"/>
                <a:ea typeface="Calibri"/>
                <a:cs typeface="Calibri"/>
              </a:defRPr>
            </a:pPr>
            <a:r>
              <a:rPr sz="2625" b="1">
                <a:solidFill>
                  <a:srgbClr val="F1F5FA"/>
                </a:solidFill>
                <a:latin typeface="Calibri"/>
                <a:ea typeface="Calibri"/>
                <a:cs typeface="Calibri"/>
              </a:rPr>
              <a:t>The assessment problem</a:t>
            </a:r>
          </a:p>
        </p:txBody>
      </p:sp>
      <p:sp>
        <p:nvSpPr>
          <p:cNvPr id="2" name="">
            <a:extLst xmlns:a="http://schemas.openxmlformats.org/drawingml/2006/main">
              <a:ext uri="{FF2B5EF4-FFF2-40B4-BE49-F238E27FC236}">
                <a16:creationId xmlns:a16="http://schemas.microsoft.com/office/drawing/2014/main" id="{481F5F16-9A57-4291-8F03-60C998D0F21C}"/>
              </a:ext>
            </a:extLst>
          </p:cNvPr>
          <p:cNvSpPr>
            <a:spLocks xmlns:a="http://schemas.openxmlformats.org/drawingml/2006/main" noGrp="1"/>
          </p:cNvSpPr>
          <p:nvPr/>
        </p:nvSpPr>
        <p:spPr>
          <a:xfrm xmlns:a="http://schemas.openxmlformats.org/drawingml/2006/main">
            <a:off x="514350" y="136207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Authority</a:t>
            </a:r>
          </a:p>
        </p:txBody>
      </p:sp>
      <p:sp>
        <p:nvSpPr>
          <p:cNvPr id="3" name="">
            <a:extLst xmlns:a="http://schemas.openxmlformats.org/drawingml/2006/main">
              <a:ext uri="{FF2B5EF4-FFF2-40B4-BE49-F238E27FC236}">
                <a16:creationId xmlns:a16="http://schemas.microsoft.com/office/drawing/2014/main" id="{48F6198E-CB53-4462-8725-2E567C81C3CE}"/>
              </a:ext>
            </a:extLst>
          </p:cNvPr>
          <p:cNvSpPr>
            <a:spLocks xmlns:a="http://schemas.openxmlformats.org/drawingml/2006/main" noGrp="1"/>
          </p:cNvSpPr>
          <p:nvPr/>
        </p:nvSpPr>
        <p:spPr>
          <a:xfrm xmlns:a="http://schemas.openxmlformats.org/drawingml/2006/main">
            <a:off x="2952750" y="136207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A valid credential does not establish that a particular action belongs to the authorised task.</a:t>
            </a:r>
          </a:p>
        </p:txBody>
      </p:sp>
      <p:sp>
        <p:nvSpPr>
          <p:cNvPr id="4" name="">
            <a:extLst xmlns:a="http://schemas.openxmlformats.org/drawingml/2006/main">
              <a:ext uri="{FF2B5EF4-FFF2-40B4-BE49-F238E27FC236}">
                <a16:creationId xmlns:a16="http://schemas.microsoft.com/office/drawing/2014/main" id="{3AA90DB6-1757-4D20-9A14-FB9B8E91C65F}"/>
              </a:ext>
            </a:extLst>
          </p:cNvPr>
          <p:cNvSpPr>
            <a:spLocks xmlns:a="http://schemas.openxmlformats.org/drawingml/2006/main" noGrp="1"/>
          </p:cNvSpPr>
          <p:nvPr/>
        </p:nvSpPr>
        <p:spPr>
          <a:xfrm xmlns:a="http://schemas.openxmlformats.org/drawingml/2006/main">
            <a:off x="514350" y="2400300"/>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Interpretation</a:t>
            </a:r>
          </a:p>
        </p:txBody>
      </p:sp>
      <p:sp>
        <p:nvSpPr>
          <p:cNvPr id="5" name="">
            <a:extLst xmlns:a="http://schemas.openxmlformats.org/drawingml/2006/main">
              <a:ext uri="{FF2B5EF4-FFF2-40B4-BE49-F238E27FC236}">
                <a16:creationId xmlns:a16="http://schemas.microsoft.com/office/drawing/2014/main" id="{8E6AFEB9-26B3-411C-B681-7DA415103582}"/>
              </a:ext>
            </a:extLst>
          </p:cNvPr>
          <p:cNvSpPr>
            <a:spLocks xmlns:a="http://schemas.openxmlformats.org/drawingml/2006/main" noGrp="1"/>
          </p:cNvSpPr>
          <p:nvPr/>
        </p:nvSpPr>
        <p:spPr>
          <a:xfrm xmlns:a="http://schemas.openxmlformats.org/drawingml/2006/main">
            <a:off x="2952750" y="2400300"/>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A retrieved document can supply evidence without gaining permission to change the objective.</a:t>
            </a:r>
          </a:p>
        </p:txBody>
      </p:sp>
      <p:sp>
        <p:nvSpPr>
          <p:cNvPr id="6" name="">
            <a:extLst xmlns:a="http://schemas.openxmlformats.org/drawingml/2006/main">
              <a:ext uri="{FF2B5EF4-FFF2-40B4-BE49-F238E27FC236}">
                <a16:creationId xmlns:a16="http://schemas.microsoft.com/office/drawing/2014/main" id="{5BCB1EC6-6948-476A-9262-14E9997CDD86}"/>
              </a:ext>
            </a:extLst>
          </p:cNvPr>
          <p:cNvSpPr>
            <a:spLocks xmlns:a="http://schemas.openxmlformats.org/drawingml/2006/main" noGrp="1"/>
          </p:cNvSpPr>
          <p:nvPr/>
        </p:nvSpPr>
        <p:spPr>
          <a:xfrm xmlns:a="http://schemas.openxmlformats.org/drawingml/2006/main">
            <a:off x="514350" y="343852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Composition</a:t>
            </a:r>
          </a:p>
        </p:txBody>
      </p:sp>
      <p:sp>
        <p:nvSpPr>
          <p:cNvPr id="7" name="">
            <a:extLst xmlns:a="http://schemas.openxmlformats.org/drawingml/2006/main">
              <a:ext uri="{FF2B5EF4-FFF2-40B4-BE49-F238E27FC236}">
                <a16:creationId xmlns:a16="http://schemas.microsoft.com/office/drawing/2014/main" id="{2EC6609F-AF25-4E05-935A-38B4A16FA86E}"/>
              </a:ext>
            </a:extLst>
          </p:cNvPr>
          <p:cNvSpPr>
            <a:spLocks xmlns:a="http://schemas.openxmlformats.org/drawingml/2006/main" noGrp="1"/>
          </p:cNvSpPr>
          <p:nvPr/>
        </p:nvSpPr>
        <p:spPr>
          <a:xfrm xmlns:a="http://schemas.openxmlformats.org/drawingml/2006/main">
            <a:off x="2952750" y="343852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A shared dependency or feedback loop can defeat a contract across otherwise compliant components.</a:t>
            </a:r>
          </a:p>
        </p:txBody>
      </p:sp>
    </p:spTree>
    <p:extLst>
      <p:ext uri="{BB962C8B-B14F-4D97-AF65-F5344CB8AC3E}">
        <p14:creationId xmlns:p14="http://schemas.microsoft.com/office/powerpoint/2010/main" val="1551004755"/>
      </p:ext>
    </p:extLst>
  </p:cSld>
</p:sld>
</file>

<file path=ppt/slides/slide3.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1AEF9B2-E0AD-476A-BC49-ACBA971E34A2}"/>
              </a:ext>
            </a:extLst>
          </p:cNvPr>
          <p:cNvSpPr>
            <a:spLocks xmlns:a="http://schemas.openxmlformats.org/drawingml/2006/main" noGrp="1"/>
          </p:cNvSpPr>
          <p:nvPr/>
        </p:nvSpPr>
        <p:spPr>
          <a:xfrm xmlns:a="http://schemas.openxmlformats.org/drawingml/2006/main">
            <a:off x="514350" y="361950"/>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F1F5FA"/>
                </a:solidFill>
                <a:latin typeface="Calibri"/>
                <a:ea typeface="Calibri"/>
                <a:cs typeface="Calibri"/>
              </a:defRPr>
            </a:pPr>
            <a:r>
              <a:rPr sz="2625" b="1">
                <a:solidFill>
                  <a:srgbClr val="F1F5FA"/>
                </a:solidFill>
                <a:latin typeface="Calibri"/>
                <a:ea typeface="Calibri"/>
                <a:cs typeface="Calibri"/>
              </a:rPr>
              <a:t>The proposed vocabulary</a:t>
            </a:r>
          </a:p>
        </p:txBody>
      </p:sp>
      <p:sp>
        <p:nvSpPr>
          <p:cNvPr id="2" name="">
            <a:extLst xmlns:a="http://schemas.openxmlformats.org/drawingml/2006/main">
              <a:ext uri="{FF2B5EF4-FFF2-40B4-BE49-F238E27FC236}">
                <a16:creationId xmlns:a16="http://schemas.microsoft.com/office/drawing/2014/main" id="{C8410FD6-D64B-46C7-955C-B726D8456A7B}"/>
              </a:ext>
            </a:extLst>
          </p:cNvPr>
          <p:cNvSpPr>
            <a:spLocks xmlns:a="http://schemas.openxmlformats.org/drawingml/2006/main" noGrp="1"/>
          </p:cNvSpPr>
          <p:nvPr/>
        </p:nvSpPr>
        <p:spPr>
          <a:xfrm xmlns:a="http://schemas.openxmlformats.org/drawingml/2006/main">
            <a:off x="514350" y="1333500"/>
            <a:ext cx="2381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0" b="1">
                <a:solidFill>
                  <a:srgbClr val="69E5F2"/>
                </a:solidFill>
                <a:latin typeface="Calibri"/>
                <a:ea typeface="Calibri"/>
                <a:cs typeface="Calibri"/>
              </a:defRPr>
            </a:pPr>
            <a:r>
              <a:rPr sz="5250" b="1">
                <a:solidFill>
                  <a:srgbClr val="69E5F2"/>
                </a:solidFill>
                <a:latin typeface="Calibri"/>
                <a:ea typeface="Calibri"/>
                <a:cs typeface="Calibri"/>
              </a:rPr>
              <a:t>9</a:t>
            </a:r>
          </a:p>
        </p:txBody>
      </p:sp>
      <p:sp>
        <p:nvSpPr>
          <p:cNvPr id="3" name="">
            <a:extLst xmlns:a="http://schemas.openxmlformats.org/drawingml/2006/main">
              <a:ext uri="{FF2B5EF4-FFF2-40B4-BE49-F238E27FC236}">
                <a16:creationId xmlns:a16="http://schemas.microsoft.com/office/drawing/2014/main" id="{B5F928F2-4C87-433A-AB4C-431BF9937080}"/>
              </a:ext>
            </a:extLst>
          </p:cNvPr>
          <p:cNvSpPr>
            <a:spLocks xmlns:a="http://schemas.openxmlformats.org/drawingml/2006/main" noGrp="1"/>
          </p:cNvSpPr>
          <p:nvPr/>
        </p:nvSpPr>
        <p:spPr>
          <a:xfrm xmlns:a="http://schemas.openxmlformats.org/drawingml/2006/main">
            <a:off x="514350" y="2314575"/>
            <a:ext cx="25146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F1F5FA"/>
                </a:solidFill>
                <a:latin typeface="Calibri"/>
                <a:ea typeface="Calibri"/>
                <a:cs typeface="Calibri"/>
              </a:defRPr>
            </a:pPr>
            <a:r>
              <a:rPr sz="1725" b="1">
                <a:solidFill>
                  <a:srgbClr val="F1F5FA"/>
                </a:solidFill>
                <a:latin typeface="Calibri"/>
                <a:ea typeface="Calibri"/>
                <a:cs typeface="Calibri"/>
              </a:rPr>
              <a:t>Analytical domains</a:t>
            </a:r>
          </a:p>
        </p:txBody>
      </p:sp>
      <p:sp>
        <p:nvSpPr>
          <p:cNvPr id="4" name="">
            <a:extLst xmlns:a="http://schemas.openxmlformats.org/drawingml/2006/main">
              <a:ext uri="{FF2B5EF4-FFF2-40B4-BE49-F238E27FC236}">
                <a16:creationId xmlns:a16="http://schemas.microsoft.com/office/drawing/2014/main" id="{2CD2C2B1-52E8-48D9-80A1-60AD5DF3382B}"/>
              </a:ext>
            </a:extLst>
          </p:cNvPr>
          <p:cNvSpPr>
            <a:spLocks xmlns:a="http://schemas.openxmlformats.org/drawingml/2006/main" noGrp="1"/>
          </p:cNvSpPr>
          <p:nvPr/>
        </p:nvSpPr>
        <p:spPr>
          <a:xfrm xmlns:a="http://schemas.openxmlformats.org/drawingml/2006/main">
            <a:off x="514350" y="2943225"/>
            <a:ext cx="25146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Where a contract applies</a:t>
            </a:r>
          </a:p>
        </p:txBody>
      </p:sp>
      <p:sp>
        <p:nvSpPr>
          <p:cNvPr id="5" name="">
            <a:extLst xmlns:a="http://schemas.openxmlformats.org/drawingml/2006/main">
              <a:ext uri="{FF2B5EF4-FFF2-40B4-BE49-F238E27FC236}">
                <a16:creationId xmlns:a16="http://schemas.microsoft.com/office/drawing/2014/main" id="{E696FE47-4271-4E5A-8FA5-F5881ACA7368}"/>
              </a:ext>
            </a:extLst>
          </p:cNvPr>
          <p:cNvSpPr>
            <a:spLocks xmlns:a="http://schemas.openxmlformats.org/drawingml/2006/main" noGrp="1"/>
          </p:cNvSpPr>
          <p:nvPr/>
        </p:nvSpPr>
        <p:spPr>
          <a:xfrm xmlns:a="http://schemas.openxmlformats.org/drawingml/2006/main">
            <a:off x="3352800" y="1333500"/>
            <a:ext cx="2381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0" b="1">
                <a:solidFill>
                  <a:srgbClr val="FFC576"/>
                </a:solidFill>
                <a:latin typeface="Calibri"/>
                <a:ea typeface="Calibri"/>
                <a:cs typeface="Calibri"/>
              </a:defRPr>
            </a:pPr>
            <a:r>
              <a:rPr sz="5250" b="1">
                <a:solidFill>
                  <a:srgbClr val="FFC576"/>
                </a:solidFill>
                <a:latin typeface="Calibri"/>
                <a:ea typeface="Calibri"/>
                <a:cs typeface="Calibri"/>
              </a:rPr>
              <a:t>23</a:t>
            </a:r>
          </a:p>
        </p:txBody>
      </p:sp>
      <p:sp>
        <p:nvSpPr>
          <p:cNvPr id="6" name="">
            <a:extLst xmlns:a="http://schemas.openxmlformats.org/drawingml/2006/main">
              <a:ext uri="{FF2B5EF4-FFF2-40B4-BE49-F238E27FC236}">
                <a16:creationId xmlns:a16="http://schemas.microsoft.com/office/drawing/2014/main" id="{762FDA07-B211-4FB2-9A06-94842217BC7A}"/>
              </a:ext>
            </a:extLst>
          </p:cNvPr>
          <p:cNvSpPr>
            <a:spLocks xmlns:a="http://schemas.openxmlformats.org/drawingml/2006/main" noGrp="1"/>
          </p:cNvSpPr>
          <p:nvPr/>
        </p:nvSpPr>
        <p:spPr>
          <a:xfrm xmlns:a="http://schemas.openxmlformats.org/drawingml/2006/main">
            <a:off x="3352800" y="2314575"/>
            <a:ext cx="25146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F1F5FA"/>
                </a:solidFill>
                <a:latin typeface="Calibri"/>
                <a:ea typeface="Calibri"/>
                <a:cs typeface="Calibri"/>
              </a:defRPr>
            </a:pPr>
            <a:r>
              <a:rPr sz="1725" b="1">
                <a:solidFill>
                  <a:srgbClr val="F1F5FA"/>
                </a:solidFill>
                <a:latin typeface="Calibri"/>
                <a:ea typeface="Calibri"/>
                <a:cs typeface="Calibri"/>
              </a:rPr>
              <a:t>Security properties</a:t>
            </a:r>
          </a:p>
        </p:txBody>
      </p:sp>
      <p:sp>
        <p:nvSpPr>
          <p:cNvPr id="7" name="">
            <a:extLst xmlns:a="http://schemas.openxmlformats.org/drawingml/2006/main">
              <a:ext uri="{FF2B5EF4-FFF2-40B4-BE49-F238E27FC236}">
                <a16:creationId xmlns:a16="http://schemas.microsoft.com/office/drawing/2014/main" id="{0AD45264-5190-4F1B-B613-D94052B25343}"/>
              </a:ext>
            </a:extLst>
          </p:cNvPr>
          <p:cNvSpPr>
            <a:spLocks xmlns:a="http://schemas.openxmlformats.org/drawingml/2006/main" noGrp="1"/>
          </p:cNvSpPr>
          <p:nvPr/>
        </p:nvSpPr>
        <p:spPr>
          <a:xfrm xmlns:a="http://schemas.openxmlformats.org/drawingml/2006/main">
            <a:off x="3352800" y="2943225"/>
            <a:ext cx="25146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What must be preserved</a:t>
            </a:r>
          </a:p>
        </p:txBody>
      </p:sp>
      <p:sp>
        <p:nvSpPr>
          <p:cNvPr id="8" name="">
            <a:extLst xmlns:a="http://schemas.openxmlformats.org/drawingml/2006/main">
              <a:ext uri="{FF2B5EF4-FFF2-40B4-BE49-F238E27FC236}">
                <a16:creationId xmlns:a16="http://schemas.microsoft.com/office/drawing/2014/main" id="{5B725A02-CF07-4D97-9A3F-CC1757373903}"/>
              </a:ext>
            </a:extLst>
          </p:cNvPr>
          <p:cNvSpPr>
            <a:spLocks xmlns:a="http://schemas.openxmlformats.org/drawingml/2006/main" noGrp="1"/>
          </p:cNvSpPr>
          <p:nvPr/>
        </p:nvSpPr>
        <p:spPr>
          <a:xfrm xmlns:a="http://schemas.openxmlformats.org/drawingml/2006/main">
            <a:off x="6191250" y="1333500"/>
            <a:ext cx="2381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0" b="1">
                <a:solidFill>
                  <a:srgbClr val="69E5F2"/>
                </a:solidFill>
                <a:latin typeface="Calibri"/>
                <a:ea typeface="Calibri"/>
                <a:cs typeface="Calibri"/>
              </a:defRPr>
            </a:pPr>
            <a:r>
              <a:rPr sz="5250" b="1">
                <a:solidFill>
                  <a:srgbClr val="69E5F2"/>
                </a:solidFill>
                <a:latin typeface="Calibri"/>
                <a:ea typeface="Calibri"/>
                <a:cs typeface="Calibri"/>
              </a:rPr>
              <a:t>12</a:t>
            </a:r>
          </a:p>
        </p:txBody>
      </p:sp>
      <p:sp>
        <p:nvSpPr>
          <p:cNvPr id="9" name="">
            <a:extLst xmlns:a="http://schemas.openxmlformats.org/drawingml/2006/main">
              <a:ext uri="{FF2B5EF4-FFF2-40B4-BE49-F238E27FC236}">
                <a16:creationId xmlns:a16="http://schemas.microsoft.com/office/drawing/2014/main" id="{A6D0BC63-2FAC-45A5-8A34-17598FB4CCD2}"/>
              </a:ext>
            </a:extLst>
          </p:cNvPr>
          <p:cNvSpPr>
            <a:spLocks xmlns:a="http://schemas.openxmlformats.org/drawingml/2006/main" noGrp="1"/>
          </p:cNvSpPr>
          <p:nvPr/>
        </p:nvSpPr>
        <p:spPr>
          <a:xfrm xmlns:a="http://schemas.openxmlformats.org/drawingml/2006/main">
            <a:off x="6191250" y="2314575"/>
            <a:ext cx="25146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F1F5FA"/>
                </a:solidFill>
                <a:latin typeface="Calibri"/>
                <a:ea typeface="Calibri"/>
                <a:cs typeface="Calibri"/>
              </a:defRPr>
            </a:pPr>
            <a:r>
              <a:rPr sz="1725" b="1">
                <a:solidFill>
                  <a:srgbClr val="F1F5FA"/>
                </a:solidFill>
                <a:latin typeface="Calibri"/>
                <a:ea typeface="Calibri"/>
                <a:cs typeface="Calibri"/>
              </a:rPr>
              <a:t>Mechanism descriptors</a:t>
            </a:r>
          </a:p>
        </p:txBody>
      </p:sp>
      <p:sp>
        <p:nvSpPr>
          <p:cNvPr id="10" name="">
            <a:extLst xmlns:a="http://schemas.openxmlformats.org/drawingml/2006/main">
              <a:ext uri="{FF2B5EF4-FFF2-40B4-BE49-F238E27FC236}">
                <a16:creationId xmlns:a16="http://schemas.microsoft.com/office/drawing/2014/main" id="{29FB3476-4233-4FF9-BBA2-4509F3F22CCC}"/>
              </a:ext>
            </a:extLst>
          </p:cNvPr>
          <p:cNvSpPr>
            <a:spLocks xmlns:a="http://schemas.openxmlformats.org/drawingml/2006/main" noGrp="1"/>
          </p:cNvSpPr>
          <p:nvPr/>
        </p:nvSpPr>
        <p:spPr>
          <a:xfrm xmlns:a="http://schemas.openxmlformats.org/drawingml/2006/main">
            <a:off x="6191250" y="2943225"/>
            <a:ext cx="25146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How adversarial influence operates</a:t>
            </a:r>
          </a:p>
        </p:txBody>
      </p:sp>
      <p:sp>
        <p:nvSpPr>
          <p:cNvPr id="11" name="">
            <a:extLst xmlns:a="http://schemas.openxmlformats.org/drawingml/2006/main">
              <a:ext uri="{FF2B5EF4-FFF2-40B4-BE49-F238E27FC236}">
                <a16:creationId xmlns:a16="http://schemas.microsoft.com/office/drawing/2014/main" id="{65ABA585-DCBB-4939-B328-D93C512AAC52}"/>
              </a:ext>
            </a:extLst>
          </p:cNvPr>
          <p:cNvSpPr>
            <a:spLocks xmlns:a="http://schemas.openxmlformats.org/drawingml/2006/main" noGrp="1"/>
          </p:cNvSpPr>
          <p:nvPr/>
        </p:nvSpPr>
        <p:spPr>
          <a:xfrm xmlns:a="http://schemas.openxmlformats.org/drawingml/2006/main">
            <a:off x="514350" y="4029075"/>
            <a:ext cx="81153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Seven cross-cutting dimensions support review across the model.</a:t>
            </a:r>
          </a:p>
        </p:txBody>
      </p:sp>
      <p:sp>
        <p:nvSpPr>
          <p:cNvPr id="12" name="">
            <a:extLst xmlns:a="http://schemas.openxmlformats.org/drawingml/2006/main">
              <a:ext uri="{FF2B5EF4-FFF2-40B4-BE49-F238E27FC236}">
                <a16:creationId xmlns:a16="http://schemas.microsoft.com/office/drawing/2014/main" id="{055E76A7-D145-41C6-A7B3-D399AE7AC9E0}"/>
              </a:ext>
            </a:extLst>
          </p:cNvPr>
          <p:cNvSpPr>
            <a:spLocks xmlns:a="http://schemas.openxmlformats.org/drawingml/2006/main" noGrp="1"/>
          </p:cNvSpPr>
          <p:nvPr/>
        </p:nvSpPr>
        <p:spPr>
          <a:xfrm xmlns:a="http://schemas.openxmlformats.org/drawingml/2006/main">
            <a:off x="514350" y="4514850"/>
            <a:ext cx="8115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FFC576"/>
                </a:solidFill>
                <a:latin typeface="Calibri"/>
                <a:ea typeface="Calibri"/>
                <a:cs typeface="Calibri"/>
              </a:defRPr>
            </a:pPr>
            <a:r>
              <a:rPr sz="1350" b="0">
                <a:solidFill>
                  <a:srgbClr val="FFC576"/>
                </a:solidFill>
                <a:latin typeface="Calibri"/>
                <a:ea typeface="Calibri"/>
                <a:cs typeface="Calibri"/>
              </a:rPr>
              <a:t>Counts are provisional. Coverage requires a declared scope and evidence.</a:t>
            </a:r>
          </a:p>
        </p:txBody>
      </p:sp>
    </p:spTree>
    <p:extLst>
      <p:ext uri="{BB962C8B-B14F-4D97-AF65-F5344CB8AC3E}">
        <p14:creationId xmlns:p14="http://schemas.microsoft.com/office/powerpoint/2010/main" val="325315697"/>
      </p:ext>
    </p:extLst>
  </p:cSld>
</p:sld>
</file>

<file path=ppt/slides/slide4.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0FDDD7A-5CF7-4D4C-A5FB-C8D3D8FD5E96}"/>
              </a:ext>
            </a:extLst>
          </p:cNvPr>
          <p:cNvSpPr>
            <a:spLocks xmlns:a="http://schemas.openxmlformats.org/drawingml/2006/main" noGrp="1"/>
          </p:cNvSpPr>
          <p:nvPr/>
        </p:nvSpPr>
        <p:spPr>
          <a:xfrm xmlns:a="http://schemas.openxmlformats.org/drawingml/2006/main">
            <a:off x="514350" y="361950"/>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F1F5FA"/>
                </a:solidFill>
                <a:latin typeface="Calibri"/>
                <a:ea typeface="Calibri"/>
                <a:cs typeface="Calibri"/>
              </a:defRPr>
            </a:pPr>
            <a:r>
              <a:rPr sz="2625" b="1">
                <a:solidFill>
                  <a:srgbClr val="F1F5FA"/>
                </a:solidFill>
                <a:latin typeface="Calibri"/>
                <a:ea typeface="Calibri"/>
                <a:cs typeface="Calibri"/>
              </a:rPr>
              <a:t>Nine analytical domains</a:t>
            </a:r>
          </a:p>
        </p:txBody>
      </p:sp>
      <p:sp>
        <p:nvSpPr>
          <p:cNvPr id="2" name="">
            <a:extLst xmlns:a="http://schemas.openxmlformats.org/drawingml/2006/main">
              <a:ext uri="{FF2B5EF4-FFF2-40B4-BE49-F238E27FC236}">
                <a16:creationId xmlns:a16="http://schemas.microsoft.com/office/drawing/2014/main" id="{AA238E6C-C411-48E8-B890-DF25AC5ECB67}"/>
              </a:ext>
            </a:extLst>
          </p:cNvPr>
          <p:cNvSpPr>
            <a:spLocks xmlns:a="http://schemas.openxmlformats.org/drawingml/2006/main" noGrp="1"/>
          </p:cNvSpPr>
          <p:nvPr/>
        </p:nvSpPr>
        <p:spPr>
          <a:xfrm xmlns:a="http://schemas.openxmlformats.org/drawingml/2006/main">
            <a:off x="514350" y="13716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69E5F2"/>
                </a:solidFill>
                <a:latin typeface="Calibri"/>
                <a:ea typeface="Calibri"/>
                <a:cs typeface="Calibri"/>
              </a:defRPr>
            </a:pPr>
            <a:r>
              <a:rPr sz="1425" b="1">
                <a:solidFill>
                  <a:srgbClr val="69E5F2"/>
                </a:solidFill>
                <a:latin typeface="Calibri"/>
                <a:ea typeface="Calibri"/>
                <a:cs typeface="Calibri"/>
              </a:rPr>
              <a:t>L1</a:t>
            </a:r>
          </a:p>
        </p:txBody>
      </p:sp>
      <p:sp>
        <p:nvSpPr>
          <p:cNvPr id="3" name="">
            <a:extLst xmlns:a="http://schemas.openxmlformats.org/drawingml/2006/main">
              <a:ext uri="{FF2B5EF4-FFF2-40B4-BE49-F238E27FC236}">
                <a16:creationId xmlns:a16="http://schemas.microsoft.com/office/drawing/2014/main" id="{68B54935-302A-4CA0-B46D-54038B4910C7}"/>
              </a:ext>
            </a:extLst>
          </p:cNvPr>
          <p:cNvSpPr>
            <a:spLocks xmlns:a="http://schemas.openxmlformats.org/drawingml/2006/main" noGrp="1"/>
          </p:cNvSpPr>
          <p:nvPr/>
        </p:nvSpPr>
        <p:spPr>
          <a:xfrm xmlns:a="http://schemas.openxmlformats.org/drawingml/2006/main">
            <a:off x="514350" y="1704975"/>
            <a:ext cx="2562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1F5FA"/>
                </a:solidFill>
                <a:latin typeface="Calibri"/>
                <a:ea typeface="Calibri"/>
                <a:cs typeface="Calibri"/>
              </a:defRPr>
            </a:pPr>
            <a:r>
              <a:rPr sz="1725" b="0">
                <a:solidFill>
                  <a:srgbClr val="F1F5FA"/>
                </a:solidFill>
                <a:latin typeface="Calibri"/>
                <a:ea typeface="Calibri"/>
                <a:cs typeface="Calibri"/>
              </a:rPr>
              <a:t>Models &amp; Computation</a:t>
            </a:r>
          </a:p>
        </p:txBody>
      </p:sp>
      <p:sp>
        <p:nvSpPr>
          <p:cNvPr id="4" name="">
            <a:extLst xmlns:a="http://schemas.openxmlformats.org/drawingml/2006/main">
              <a:ext uri="{FF2B5EF4-FFF2-40B4-BE49-F238E27FC236}">
                <a16:creationId xmlns:a16="http://schemas.microsoft.com/office/drawing/2014/main" id="{1D742A9C-516B-4DA9-81A5-59B38A7D39E5}"/>
              </a:ext>
            </a:extLst>
          </p:cNvPr>
          <p:cNvSpPr>
            <a:spLocks xmlns:a="http://schemas.openxmlformats.org/drawingml/2006/main" noGrp="1"/>
          </p:cNvSpPr>
          <p:nvPr/>
        </p:nvSpPr>
        <p:spPr>
          <a:xfrm xmlns:a="http://schemas.openxmlformats.org/drawingml/2006/main">
            <a:off x="3352800" y="13716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69E5F2"/>
                </a:solidFill>
                <a:latin typeface="Calibri"/>
                <a:ea typeface="Calibri"/>
                <a:cs typeface="Calibri"/>
              </a:defRPr>
            </a:pPr>
            <a:r>
              <a:rPr sz="1425" b="1">
                <a:solidFill>
                  <a:srgbClr val="69E5F2"/>
                </a:solidFill>
                <a:latin typeface="Calibri"/>
                <a:ea typeface="Calibri"/>
                <a:cs typeface="Calibri"/>
              </a:rPr>
              <a:t>L2</a:t>
            </a:r>
          </a:p>
        </p:txBody>
      </p:sp>
      <p:sp>
        <p:nvSpPr>
          <p:cNvPr id="5" name="">
            <a:extLst xmlns:a="http://schemas.openxmlformats.org/drawingml/2006/main">
              <a:ext uri="{FF2B5EF4-FFF2-40B4-BE49-F238E27FC236}">
                <a16:creationId xmlns:a16="http://schemas.microsoft.com/office/drawing/2014/main" id="{C356C7F8-04F9-4847-A788-9B73F475D5B3}"/>
              </a:ext>
            </a:extLst>
          </p:cNvPr>
          <p:cNvSpPr>
            <a:spLocks xmlns:a="http://schemas.openxmlformats.org/drawingml/2006/main" noGrp="1"/>
          </p:cNvSpPr>
          <p:nvPr/>
        </p:nvSpPr>
        <p:spPr>
          <a:xfrm xmlns:a="http://schemas.openxmlformats.org/drawingml/2006/main">
            <a:off x="3352800" y="1704975"/>
            <a:ext cx="2562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1F5FA"/>
                </a:solidFill>
                <a:latin typeface="Calibri"/>
                <a:ea typeface="Calibri"/>
                <a:cs typeface="Calibri"/>
              </a:defRPr>
            </a:pPr>
            <a:r>
              <a:rPr sz="1725" b="0">
                <a:solidFill>
                  <a:srgbClr val="F1F5FA"/>
                </a:solidFill>
                <a:latin typeface="Calibri"/>
                <a:ea typeface="Calibri"/>
                <a:cs typeface="Calibri"/>
              </a:rPr>
              <a:t>Software &amp; Infrastructure</a:t>
            </a:r>
          </a:p>
        </p:txBody>
      </p:sp>
      <p:sp>
        <p:nvSpPr>
          <p:cNvPr id="6" name="">
            <a:extLst xmlns:a="http://schemas.openxmlformats.org/drawingml/2006/main">
              <a:ext uri="{FF2B5EF4-FFF2-40B4-BE49-F238E27FC236}">
                <a16:creationId xmlns:a16="http://schemas.microsoft.com/office/drawing/2014/main" id="{E930CBF4-7C03-4D77-BEC0-B6A6F0C61169}"/>
              </a:ext>
            </a:extLst>
          </p:cNvPr>
          <p:cNvSpPr>
            <a:spLocks xmlns:a="http://schemas.openxmlformats.org/drawingml/2006/main" noGrp="1"/>
          </p:cNvSpPr>
          <p:nvPr/>
        </p:nvSpPr>
        <p:spPr>
          <a:xfrm xmlns:a="http://schemas.openxmlformats.org/drawingml/2006/main">
            <a:off x="6191250" y="13716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69E5F2"/>
                </a:solidFill>
                <a:latin typeface="Calibri"/>
                <a:ea typeface="Calibri"/>
                <a:cs typeface="Calibri"/>
              </a:defRPr>
            </a:pPr>
            <a:r>
              <a:rPr sz="1425" b="1">
                <a:solidFill>
                  <a:srgbClr val="69E5F2"/>
                </a:solidFill>
                <a:latin typeface="Calibri"/>
                <a:ea typeface="Calibri"/>
                <a:cs typeface="Calibri"/>
              </a:rPr>
              <a:t>L3</a:t>
            </a:r>
          </a:p>
        </p:txBody>
      </p:sp>
      <p:sp>
        <p:nvSpPr>
          <p:cNvPr id="7" name="">
            <a:extLst xmlns:a="http://schemas.openxmlformats.org/drawingml/2006/main">
              <a:ext uri="{FF2B5EF4-FFF2-40B4-BE49-F238E27FC236}">
                <a16:creationId xmlns:a16="http://schemas.microsoft.com/office/drawing/2014/main" id="{8FE25092-EAE6-44D0-92BA-0BED9940F4EE}"/>
              </a:ext>
            </a:extLst>
          </p:cNvPr>
          <p:cNvSpPr>
            <a:spLocks xmlns:a="http://schemas.openxmlformats.org/drawingml/2006/main" noGrp="1"/>
          </p:cNvSpPr>
          <p:nvPr/>
        </p:nvSpPr>
        <p:spPr>
          <a:xfrm xmlns:a="http://schemas.openxmlformats.org/drawingml/2006/main">
            <a:off x="6191250" y="1704975"/>
            <a:ext cx="2562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1F5FA"/>
                </a:solidFill>
                <a:latin typeface="Calibri"/>
                <a:ea typeface="Calibri"/>
                <a:cs typeface="Calibri"/>
              </a:defRPr>
            </a:pPr>
            <a:r>
              <a:rPr sz="1725" b="0">
                <a:solidFill>
                  <a:srgbClr val="F1F5FA"/>
                </a:solidFill>
                <a:latin typeface="Calibri"/>
                <a:ea typeface="Calibri"/>
                <a:cs typeface="Calibri"/>
              </a:rPr>
              <a:t>Data &amp; Knowledge</a:t>
            </a:r>
          </a:p>
        </p:txBody>
      </p:sp>
      <p:sp>
        <p:nvSpPr>
          <p:cNvPr id="8" name="">
            <a:extLst xmlns:a="http://schemas.openxmlformats.org/drawingml/2006/main">
              <a:ext uri="{FF2B5EF4-FFF2-40B4-BE49-F238E27FC236}">
                <a16:creationId xmlns:a16="http://schemas.microsoft.com/office/drawing/2014/main" id="{0D03BA4D-F442-493A-948B-C8474FD549EB}"/>
              </a:ext>
            </a:extLst>
          </p:cNvPr>
          <p:cNvSpPr>
            <a:spLocks xmlns:a="http://schemas.openxmlformats.org/drawingml/2006/main" noGrp="1"/>
          </p:cNvSpPr>
          <p:nvPr/>
        </p:nvSpPr>
        <p:spPr>
          <a:xfrm xmlns:a="http://schemas.openxmlformats.org/drawingml/2006/main">
            <a:off x="514350" y="234315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69E5F2"/>
                </a:solidFill>
                <a:latin typeface="Calibri"/>
                <a:ea typeface="Calibri"/>
                <a:cs typeface="Calibri"/>
              </a:defRPr>
            </a:pPr>
            <a:r>
              <a:rPr sz="1425" b="1">
                <a:solidFill>
                  <a:srgbClr val="69E5F2"/>
                </a:solidFill>
                <a:latin typeface="Calibri"/>
                <a:ea typeface="Calibri"/>
                <a:cs typeface="Calibri"/>
              </a:rPr>
              <a:t>L4</a:t>
            </a:r>
          </a:p>
        </p:txBody>
      </p:sp>
      <p:sp>
        <p:nvSpPr>
          <p:cNvPr id="9" name="">
            <a:extLst xmlns:a="http://schemas.openxmlformats.org/drawingml/2006/main">
              <a:ext uri="{FF2B5EF4-FFF2-40B4-BE49-F238E27FC236}">
                <a16:creationId xmlns:a16="http://schemas.microsoft.com/office/drawing/2014/main" id="{042CF36C-70DF-4D72-B055-2146EB116998}"/>
              </a:ext>
            </a:extLst>
          </p:cNvPr>
          <p:cNvSpPr>
            <a:spLocks xmlns:a="http://schemas.openxmlformats.org/drawingml/2006/main" noGrp="1"/>
          </p:cNvSpPr>
          <p:nvPr/>
        </p:nvSpPr>
        <p:spPr>
          <a:xfrm xmlns:a="http://schemas.openxmlformats.org/drawingml/2006/main">
            <a:off x="514350" y="2676525"/>
            <a:ext cx="2562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1F5FA"/>
                </a:solidFill>
                <a:latin typeface="Calibri"/>
                <a:ea typeface="Calibri"/>
                <a:cs typeface="Calibri"/>
              </a:defRPr>
            </a:pPr>
            <a:r>
              <a:rPr sz="1725" b="0">
                <a:solidFill>
                  <a:srgbClr val="F1F5FA"/>
                </a:solidFill>
                <a:latin typeface="Calibri"/>
                <a:ea typeface="Calibri"/>
                <a:cs typeface="Calibri"/>
              </a:rPr>
              <a:t>Perception &amp; World Representation</a:t>
            </a:r>
          </a:p>
        </p:txBody>
      </p:sp>
      <p:sp>
        <p:nvSpPr>
          <p:cNvPr id="10" name="">
            <a:extLst xmlns:a="http://schemas.openxmlformats.org/drawingml/2006/main">
              <a:ext uri="{FF2B5EF4-FFF2-40B4-BE49-F238E27FC236}">
                <a16:creationId xmlns:a16="http://schemas.microsoft.com/office/drawing/2014/main" id="{6F2216F1-B76D-4EC3-AC11-C11C0F09706D}"/>
              </a:ext>
            </a:extLst>
          </p:cNvPr>
          <p:cNvSpPr>
            <a:spLocks xmlns:a="http://schemas.openxmlformats.org/drawingml/2006/main" noGrp="1"/>
          </p:cNvSpPr>
          <p:nvPr/>
        </p:nvSpPr>
        <p:spPr>
          <a:xfrm xmlns:a="http://schemas.openxmlformats.org/drawingml/2006/main">
            <a:off x="3352800" y="234315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69E5F2"/>
                </a:solidFill>
                <a:latin typeface="Calibri"/>
                <a:ea typeface="Calibri"/>
                <a:cs typeface="Calibri"/>
              </a:defRPr>
            </a:pPr>
            <a:r>
              <a:rPr sz="1425" b="1">
                <a:solidFill>
                  <a:srgbClr val="69E5F2"/>
                </a:solidFill>
                <a:latin typeface="Calibri"/>
                <a:ea typeface="Calibri"/>
                <a:cs typeface="Calibri"/>
              </a:rPr>
              <a:t>L5</a:t>
            </a:r>
          </a:p>
        </p:txBody>
      </p:sp>
      <p:sp>
        <p:nvSpPr>
          <p:cNvPr id="11" name="">
            <a:extLst xmlns:a="http://schemas.openxmlformats.org/drawingml/2006/main">
              <a:ext uri="{FF2B5EF4-FFF2-40B4-BE49-F238E27FC236}">
                <a16:creationId xmlns:a16="http://schemas.microsoft.com/office/drawing/2014/main" id="{F3E53178-FF5B-466C-86C8-BF013EEBE255}"/>
              </a:ext>
            </a:extLst>
          </p:cNvPr>
          <p:cNvSpPr>
            <a:spLocks xmlns:a="http://schemas.openxmlformats.org/drawingml/2006/main" noGrp="1"/>
          </p:cNvSpPr>
          <p:nvPr/>
        </p:nvSpPr>
        <p:spPr>
          <a:xfrm xmlns:a="http://schemas.openxmlformats.org/drawingml/2006/main">
            <a:off x="3352800" y="2676525"/>
            <a:ext cx="2562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1F5FA"/>
                </a:solidFill>
                <a:latin typeface="Calibri"/>
                <a:ea typeface="Calibri"/>
                <a:cs typeface="Calibri"/>
              </a:defRPr>
            </a:pPr>
            <a:r>
              <a:rPr sz="1725" b="0">
                <a:solidFill>
                  <a:srgbClr val="F1F5FA"/>
                </a:solidFill>
                <a:latin typeface="Calibri"/>
                <a:ea typeface="Calibri"/>
                <a:cs typeface="Calibri"/>
              </a:rPr>
              <a:t>Interpretation &amp; Objectives</a:t>
            </a:r>
          </a:p>
        </p:txBody>
      </p:sp>
      <p:sp>
        <p:nvSpPr>
          <p:cNvPr id="12" name="">
            <a:extLst xmlns:a="http://schemas.openxmlformats.org/drawingml/2006/main">
              <a:ext uri="{FF2B5EF4-FFF2-40B4-BE49-F238E27FC236}">
                <a16:creationId xmlns:a16="http://schemas.microsoft.com/office/drawing/2014/main" id="{218110F3-A1D5-47E4-AF72-16334D19A188}"/>
              </a:ext>
            </a:extLst>
          </p:cNvPr>
          <p:cNvSpPr>
            <a:spLocks xmlns:a="http://schemas.openxmlformats.org/drawingml/2006/main" noGrp="1"/>
          </p:cNvSpPr>
          <p:nvPr/>
        </p:nvSpPr>
        <p:spPr>
          <a:xfrm xmlns:a="http://schemas.openxmlformats.org/drawingml/2006/main">
            <a:off x="6191250" y="234315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69E5F2"/>
                </a:solidFill>
                <a:latin typeface="Calibri"/>
                <a:ea typeface="Calibri"/>
                <a:cs typeface="Calibri"/>
              </a:defRPr>
            </a:pPr>
            <a:r>
              <a:rPr sz="1425" b="1">
                <a:solidFill>
                  <a:srgbClr val="69E5F2"/>
                </a:solidFill>
                <a:latin typeface="Calibri"/>
                <a:ea typeface="Calibri"/>
                <a:cs typeface="Calibri"/>
              </a:rPr>
              <a:t>L6</a:t>
            </a:r>
          </a:p>
        </p:txBody>
      </p:sp>
      <p:sp>
        <p:nvSpPr>
          <p:cNvPr id="13" name="">
            <a:extLst xmlns:a="http://schemas.openxmlformats.org/drawingml/2006/main">
              <a:ext uri="{FF2B5EF4-FFF2-40B4-BE49-F238E27FC236}">
                <a16:creationId xmlns:a16="http://schemas.microsoft.com/office/drawing/2014/main" id="{96ADE017-BBE2-46CA-AB24-9AE94AE9CCBD}"/>
              </a:ext>
            </a:extLst>
          </p:cNvPr>
          <p:cNvSpPr>
            <a:spLocks xmlns:a="http://schemas.openxmlformats.org/drawingml/2006/main" noGrp="1"/>
          </p:cNvSpPr>
          <p:nvPr/>
        </p:nvSpPr>
        <p:spPr>
          <a:xfrm xmlns:a="http://schemas.openxmlformats.org/drawingml/2006/main">
            <a:off x="6191250" y="2676525"/>
            <a:ext cx="2562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1F5FA"/>
                </a:solidFill>
                <a:latin typeface="Calibri"/>
                <a:ea typeface="Calibri"/>
                <a:cs typeface="Calibri"/>
              </a:defRPr>
            </a:pPr>
            <a:r>
              <a:rPr sz="1725" b="0">
                <a:solidFill>
                  <a:srgbClr val="F1F5FA"/>
                </a:solidFill>
                <a:latin typeface="Calibri"/>
                <a:ea typeface="Calibri"/>
                <a:cs typeface="Calibri"/>
              </a:rPr>
              <a:t>Memory &amp; State Continuity</a:t>
            </a:r>
          </a:p>
        </p:txBody>
      </p:sp>
      <p:sp>
        <p:nvSpPr>
          <p:cNvPr id="14" name="">
            <a:extLst xmlns:a="http://schemas.openxmlformats.org/drawingml/2006/main">
              <a:ext uri="{FF2B5EF4-FFF2-40B4-BE49-F238E27FC236}">
                <a16:creationId xmlns:a16="http://schemas.microsoft.com/office/drawing/2014/main" id="{2E10993F-3278-4D44-8128-130C9C59B257}"/>
              </a:ext>
            </a:extLst>
          </p:cNvPr>
          <p:cNvSpPr>
            <a:spLocks xmlns:a="http://schemas.openxmlformats.org/drawingml/2006/main" noGrp="1"/>
          </p:cNvSpPr>
          <p:nvPr/>
        </p:nvSpPr>
        <p:spPr>
          <a:xfrm xmlns:a="http://schemas.openxmlformats.org/drawingml/2006/main">
            <a:off x="514350" y="3314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69E5F2"/>
                </a:solidFill>
                <a:latin typeface="Calibri"/>
                <a:ea typeface="Calibri"/>
                <a:cs typeface="Calibri"/>
              </a:defRPr>
            </a:pPr>
            <a:r>
              <a:rPr sz="1425" b="1">
                <a:solidFill>
                  <a:srgbClr val="69E5F2"/>
                </a:solidFill>
                <a:latin typeface="Calibri"/>
                <a:ea typeface="Calibri"/>
                <a:cs typeface="Calibri"/>
              </a:rPr>
              <a:t>L7</a:t>
            </a:r>
          </a:p>
        </p:txBody>
      </p:sp>
      <p:sp>
        <p:nvSpPr>
          <p:cNvPr id="15" name="">
            <a:extLst xmlns:a="http://schemas.openxmlformats.org/drawingml/2006/main">
              <a:ext uri="{FF2B5EF4-FFF2-40B4-BE49-F238E27FC236}">
                <a16:creationId xmlns:a16="http://schemas.microsoft.com/office/drawing/2014/main" id="{871CEAAC-9735-4565-8724-63EB94FD3433}"/>
              </a:ext>
            </a:extLst>
          </p:cNvPr>
          <p:cNvSpPr>
            <a:spLocks xmlns:a="http://schemas.openxmlformats.org/drawingml/2006/main" noGrp="1"/>
          </p:cNvSpPr>
          <p:nvPr/>
        </p:nvSpPr>
        <p:spPr>
          <a:xfrm xmlns:a="http://schemas.openxmlformats.org/drawingml/2006/main">
            <a:off x="514350" y="3648075"/>
            <a:ext cx="2562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1F5FA"/>
                </a:solidFill>
                <a:latin typeface="Calibri"/>
                <a:ea typeface="Calibri"/>
                <a:cs typeface="Calibri"/>
              </a:defRPr>
            </a:pPr>
            <a:r>
              <a:rPr sz="1725" b="0">
                <a:solidFill>
                  <a:srgbClr val="F1F5FA"/>
                </a:solidFill>
                <a:latin typeface="Calibri"/>
                <a:ea typeface="Calibri"/>
                <a:cs typeface="Calibri"/>
              </a:rPr>
              <a:t>Planning &amp; Action</a:t>
            </a:r>
          </a:p>
        </p:txBody>
      </p:sp>
      <p:sp>
        <p:nvSpPr>
          <p:cNvPr id="16" name="">
            <a:extLst xmlns:a="http://schemas.openxmlformats.org/drawingml/2006/main">
              <a:ext uri="{FF2B5EF4-FFF2-40B4-BE49-F238E27FC236}">
                <a16:creationId xmlns:a16="http://schemas.microsoft.com/office/drawing/2014/main" id="{B2FCBDE2-72ED-4D1F-B3E2-70C46486F09F}"/>
              </a:ext>
            </a:extLst>
          </p:cNvPr>
          <p:cNvSpPr>
            <a:spLocks xmlns:a="http://schemas.openxmlformats.org/drawingml/2006/main" noGrp="1"/>
          </p:cNvSpPr>
          <p:nvPr/>
        </p:nvSpPr>
        <p:spPr>
          <a:xfrm xmlns:a="http://schemas.openxmlformats.org/drawingml/2006/main">
            <a:off x="3352800" y="3314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69E5F2"/>
                </a:solidFill>
                <a:latin typeface="Calibri"/>
                <a:ea typeface="Calibri"/>
                <a:cs typeface="Calibri"/>
              </a:defRPr>
            </a:pPr>
            <a:r>
              <a:rPr sz="1425" b="1">
                <a:solidFill>
                  <a:srgbClr val="69E5F2"/>
                </a:solidFill>
                <a:latin typeface="Calibri"/>
                <a:ea typeface="Calibri"/>
                <a:cs typeface="Calibri"/>
              </a:rPr>
              <a:t>L8</a:t>
            </a:r>
          </a:p>
        </p:txBody>
      </p:sp>
      <p:sp>
        <p:nvSpPr>
          <p:cNvPr id="17" name="">
            <a:extLst xmlns:a="http://schemas.openxmlformats.org/drawingml/2006/main">
              <a:ext uri="{FF2B5EF4-FFF2-40B4-BE49-F238E27FC236}">
                <a16:creationId xmlns:a16="http://schemas.microsoft.com/office/drawing/2014/main" id="{C5ECAE17-CC42-4C76-8EBA-D7F9F94C0F88}"/>
              </a:ext>
            </a:extLst>
          </p:cNvPr>
          <p:cNvSpPr>
            <a:spLocks xmlns:a="http://schemas.openxmlformats.org/drawingml/2006/main" noGrp="1"/>
          </p:cNvSpPr>
          <p:nvPr/>
        </p:nvSpPr>
        <p:spPr>
          <a:xfrm xmlns:a="http://schemas.openxmlformats.org/drawingml/2006/main">
            <a:off x="3352800" y="3648075"/>
            <a:ext cx="2562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1F5FA"/>
                </a:solidFill>
                <a:latin typeface="Calibri"/>
                <a:ea typeface="Calibri"/>
                <a:cs typeface="Calibri"/>
              </a:defRPr>
            </a:pPr>
            <a:r>
              <a:rPr sz="1725" b="0">
                <a:solidFill>
                  <a:srgbClr val="F1F5FA"/>
                </a:solidFill>
                <a:latin typeface="Calibri"/>
                <a:ea typeface="Calibri"/>
                <a:cs typeface="Calibri"/>
              </a:rPr>
              <a:t>Human–System Interaction</a:t>
            </a:r>
          </a:p>
        </p:txBody>
      </p:sp>
      <p:sp>
        <p:nvSpPr>
          <p:cNvPr id="18" name="">
            <a:extLst xmlns:a="http://schemas.openxmlformats.org/drawingml/2006/main">
              <a:ext uri="{FF2B5EF4-FFF2-40B4-BE49-F238E27FC236}">
                <a16:creationId xmlns:a16="http://schemas.microsoft.com/office/drawing/2014/main" id="{4E908132-5853-4E6D-9102-B37498323CBE}"/>
              </a:ext>
            </a:extLst>
          </p:cNvPr>
          <p:cNvSpPr>
            <a:spLocks xmlns:a="http://schemas.openxmlformats.org/drawingml/2006/main" noGrp="1"/>
          </p:cNvSpPr>
          <p:nvPr/>
        </p:nvSpPr>
        <p:spPr>
          <a:xfrm xmlns:a="http://schemas.openxmlformats.org/drawingml/2006/main">
            <a:off x="6191250" y="3314700"/>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69E5F2"/>
                </a:solidFill>
                <a:latin typeface="Calibri"/>
                <a:ea typeface="Calibri"/>
                <a:cs typeface="Calibri"/>
              </a:defRPr>
            </a:pPr>
            <a:r>
              <a:rPr sz="1425" b="1">
                <a:solidFill>
                  <a:srgbClr val="69E5F2"/>
                </a:solidFill>
                <a:latin typeface="Calibri"/>
                <a:ea typeface="Calibri"/>
                <a:cs typeface="Calibri"/>
              </a:rPr>
              <a:t>L9</a:t>
            </a:r>
          </a:p>
        </p:txBody>
      </p:sp>
      <p:sp>
        <p:nvSpPr>
          <p:cNvPr id="19" name="">
            <a:extLst xmlns:a="http://schemas.openxmlformats.org/drawingml/2006/main">
              <a:ext uri="{FF2B5EF4-FFF2-40B4-BE49-F238E27FC236}">
                <a16:creationId xmlns:a16="http://schemas.microsoft.com/office/drawing/2014/main" id="{8CBE1369-8D88-4504-A7FA-919DCB39D937}"/>
              </a:ext>
            </a:extLst>
          </p:cNvPr>
          <p:cNvSpPr>
            <a:spLocks xmlns:a="http://schemas.openxmlformats.org/drawingml/2006/main" noGrp="1"/>
          </p:cNvSpPr>
          <p:nvPr/>
        </p:nvSpPr>
        <p:spPr>
          <a:xfrm xmlns:a="http://schemas.openxmlformats.org/drawingml/2006/main">
            <a:off x="6191250" y="3648075"/>
            <a:ext cx="25622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1F5FA"/>
                </a:solidFill>
                <a:latin typeface="Calibri"/>
                <a:ea typeface="Calibri"/>
                <a:cs typeface="Calibri"/>
              </a:defRPr>
            </a:pPr>
            <a:r>
              <a:rPr sz="1725" b="0">
                <a:solidFill>
                  <a:srgbClr val="F1F5FA"/>
                </a:solidFill>
                <a:latin typeface="Calibri"/>
                <a:ea typeface="Calibri"/>
                <a:cs typeface="Calibri"/>
              </a:rPr>
              <a:t>Collective &amp; Systemic Interaction</a:t>
            </a:r>
          </a:p>
        </p:txBody>
      </p:sp>
      <p:sp>
        <p:nvSpPr>
          <p:cNvPr id="20" name="">
            <a:extLst xmlns:a="http://schemas.openxmlformats.org/drawingml/2006/main">
              <a:ext uri="{FF2B5EF4-FFF2-40B4-BE49-F238E27FC236}">
                <a16:creationId xmlns:a16="http://schemas.microsoft.com/office/drawing/2014/main" id="{036BA775-B45B-4E9A-8DB1-963B5EB6F889}"/>
              </a:ext>
            </a:extLst>
          </p:cNvPr>
          <p:cNvSpPr>
            <a:spLocks xmlns:a="http://schemas.openxmlformats.org/drawingml/2006/main" noGrp="1"/>
          </p:cNvSpPr>
          <p:nvPr/>
        </p:nvSpPr>
        <p:spPr>
          <a:xfrm xmlns:a="http://schemas.openxmlformats.org/drawingml/2006/main">
            <a:off x="514350" y="4581525"/>
            <a:ext cx="8115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FFC576"/>
                </a:solidFill>
                <a:latin typeface="Calibri"/>
                <a:ea typeface="Calibri"/>
                <a:cs typeface="Calibri"/>
              </a:defRPr>
            </a:pPr>
            <a:r>
              <a:rPr sz="1425" b="0">
                <a:solidFill>
                  <a:srgbClr val="FFC576"/>
                </a:solidFill>
                <a:latin typeface="Calibri"/>
                <a:ea typeface="Calibri"/>
                <a:cs typeface="Calibri"/>
              </a:rPr>
              <a:t>Separate domain identity from lifecycle, propagation and impact.</a:t>
            </a:r>
          </a:p>
        </p:txBody>
      </p:sp>
    </p:spTree>
    <p:extLst>
      <p:ext uri="{BB962C8B-B14F-4D97-AF65-F5344CB8AC3E}">
        <p14:creationId xmlns:p14="http://schemas.microsoft.com/office/powerpoint/2010/main" val="587076315"/>
      </p:ext>
    </p:extLst>
  </p:cSld>
</p:sld>
</file>

<file path=ppt/slides/slide5.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81587E7-AF4C-43C7-81AF-4D08E74A9ED1}"/>
              </a:ext>
            </a:extLst>
          </p:cNvPr>
          <p:cNvSpPr>
            <a:spLocks xmlns:a="http://schemas.openxmlformats.org/drawingml/2006/main" noGrp="1"/>
          </p:cNvSpPr>
          <p:nvPr/>
        </p:nvSpPr>
        <p:spPr>
          <a:xfrm xmlns:a="http://schemas.openxmlformats.org/drawingml/2006/main">
            <a:off x="514350" y="361950"/>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F1F5FA"/>
                </a:solidFill>
                <a:latin typeface="Calibri"/>
                <a:ea typeface="Calibri"/>
                <a:cs typeface="Calibri"/>
              </a:defRPr>
            </a:pPr>
            <a:r>
              <a:rPr sz="2625" b="1">
                <a:solidFill>
                  <a:srgbClr val="F1F5FA"/>
                </a:solidFill>
                <a:latin typeface="Calibri"/>
                <a:ea typeface="Calibri"/>
                <a:cs typeface="Calibri"/>
              </a:rPr>
              <a:t>A finding follows the failed contract</a:t>
            </a:r>
          </a:p>
        </p:txBody>
      </p:sp>
      <p:sp>
        <p:nvSpPr>
          <p:cNvPr id="2" name="">
            <a:extLst xmlns:a="http://schemas.openxmlformats.org/drawingml/2006/main">
              <a:ext uri="{FF2B5EF4-FFF2-40B4-BE49-F238E27FC236}">
                <a16:creationId xmlns:a16="http://schemas.microsoft.com/office/drawing/2014/main" id="{A5177E31-A413-4CF0-B806-6C9A467F81C7}"/>
              </a:ext>
            </a:extLst>
          </p:cNvPr>
          <p:cNvSpPr>
            <a:spLocks xmlns:a="http://schemas.openxmlformats.org/drawingml/2006/main" noGrp="1"/>
          </p:cNvSpPr>
          <p:nvPr/>
        </p:nvSpPr>
        <p:spPr>
          <a:xfrm xmlns:a="http://schemas.openxmlformats.org/drawingml/2006/main">
            <a:off x="514350" y="1066800"/>
            <a:ext cx="811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FFC576"/>
                </a:solidFill>
                <a:latin typeface="Calibri"/>
                <a:ea typeface="Calibri"/>
                <a:cs typeface="Calibri"/>
              </a:defRPr>
            </a:pPr>
            <a:r>
              <a:rPr sz="1200" b="0">
                <a:solidFill>
                  <a:srgbClr val="FFC576"/>
                </a:solidFill>
                <a:latin typeface="Calibri"/>
                <a:ea typeface="Calibri"/>
                <a:cs typeface="Calibri"/>
              </a:rPr>
              <a:t>ILLUSTRATIVE / UNEXECUTED</a:t>
            </a:r>
          </a:p>
        </p:txBody>
      </p:sp>
      <p:sp>
        <p:nvSpPr>
          <p:cNvPr id="3" name="">
            <a:extLst xmlns:a="http://schemas.openxmlformats.org/drawingml/2006/main">
              <a:ext uri="{FF2B5EF4-FFF2-40B4-BE49-F238E27FC236}">
                <a16:creationId xmlns:a16="http://schemas.microsoft.com/office/drawing/2014/main" id="{D102F6A8-C914-4C08-9685-FB8DEE1E2FF6}"/>
              </a:ext>
            </a:extLst>
          </p:cNvPr>
          <p:cNvSpPr>
            <a:spLocks xmlns:a="http://schemas.openxmlformats.org/drawingml/2006/main" noGrp="1"/>
          </p:cNvSpPr>
          <p:nvPr/>
        </p:nvSpPr>
        <p:spPr>
          <a:xfrm xmlns:a="http://schemas.openxmlformats.org/drawingml/2006/main">
            <a:off x="514350" y="1533525"/>
            <a:ext cx="1866900" cy="990600"/>
          </a:xfrm>
          <a:prstGeom xmlns:a="http://schemas.openxmlformats.org/drawingml/2006/main" prst="rect">
            <a:avLst/>
          </a:prstGeom>
          <a:solidFill xmlns:a="http://schemas.openxmlformats.org/drawingml/2006/main">
            <a:srgbClr val="102638"/>
          </a:solidFill>
          <a:ln xmlns:a="http://schemas.openxmlformats.org/drawingml/2006/main" w="9525">
            <a:solidFill>
              <a:srgbClr val="29485D"/>
            </a:solidFill>
          </a:ln>
        </p:spPr>
      </p:sp>
      <p:sp>
        <p:nvSpPr>
          <p:cNvPr id="4" name="">
            <a:extLst xmlns:a="http://schemas.openxmlformats.org/drawingml/2006/main">
              <a:ext uri="{FF2B5EF4-FFF2-40B4-BE49-F238E27FC236}">
                <a16:creationId xmlns:a16="http://schemas.microsoft.com/office/drawing/2014/main" id="{E7485FF4-1E39-4A44-92AD-2AAB72A684FF}"/>
              </a:ext>
            </a:extLst>
          </p:cNvPr>
          <p:cNvSpPr>
            <a:spLocks xmlns:a="http://schemas.openxmlformats.org/drawingml/2006/main" noGrp="1"/>
          </p:cNvSpPr>
          <p:nvPr/>
        </p:nvSpPr>
        <p:spPr>
          <a:xfrm xmlns:a="http://schemas.openxmlformats.org/drawingml/2006/main">
            <a:off x="609600" y="1685925"/>
            <a:ext cx="16859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1F5FA"/>
                </a:solidFill>
                <a:latin typeface="Calibri"/>
                <a:ea typeface="Calibri"/>
                <a:cs typeface="Calibri"/>
              </a:defRPr>
            </a:pPr>
            <a:r>
              <a:rPr sz="1650" b="1">
                <a:solidFill>
                  <a:srgbClr val="F1F5FA"/>
                </a:solidFill>
                <a:latin typeface="Calibri"/>
                <a:ea typeface="Calibri"/>
                <a:cs typeface="Calibri"/>
              </a:rPr>
              <a:t>Retrieved report</a:t>
            </a:r>
          </a:p>
        </p:txBody>
      </p:sp>
      <p:sp>
        <p:nvSpPr>
          <p:cNvPr id="5" name="">
            <a:extLst xmlns:a="http://schemas.openxmlformats.org/drawingml/2006/main">
              <a:ext uri="{FF2B5EF4-FFF2-40B4-BE49-F238E27FC236}">
                <a16:creationId xmlns:a16="http://schemas.microsoft.com/office/drawing/2014/main" id="{0B9B286A-20C5-4452-A341-C2DECEFB574C}"/>
              </a:ext>
            </a:extLst>
          </p:cNvPr>
          <p:cNvSpPr>
            <a:spLocks xmlns:a="http://schemas.openxmlformats.org/drawingml/2006/main" noGrp="1"/>
          </p:cNvSpPr>
          <p:nvPr/>
        </p:nvSpPr>
        <p:spPr>
          <a:xfrm xmlns:a="http://schemas.openxmlformats.org/drawingml/2006/main">
            <a:off x="609600" y="2105025"/>
            <a:ext cx="16859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9E5F2"/>
                </a:solidFill>
                <a:latin typeface="Calibri"/>
                <a:ea typeface="Calibri"/>
                <a:cs typeface="Calibri"/>
              </a:defRPr>
            </a:pPr>
            <a:r>
              <a:rPr sz="1275" b="0">
                <a:solidFill>
                  <a:srgbClr val="69E5F2"/>
                </a:solidFill>
                <a:latin typeface="Calibri"/>
                <a:ea typeface="Calibri"/>
                <a:cs typeface="Calibri"/>
              </a:rPr>
              <a:t>L3 participation</a:t>
            </a:r>
          </a:p>
        </p:txBody>
      </p:sp>
      <p:sp>
        <p:nvSpPr>
          <p:cNvPr id="6" name="">
            <a:extLst xmlns:a="http://schemas.openxmlformats.org/drawingml/2006/main">
              <a:ext uri="{FF2B5EF4-FFF2-40B4-BE49-F238E27FC236}">
                <a16:creationId xmlns:a16="http://schemas.microsoft.com/office/drawing/2014/main" id="{53D63D32-EBB2-44B5-A7C7-9F3FE3832B85}"/>
              </a:ext>
            </a:extLst>
          </p:cNvPr>
          <p:cNvSpPr>
            <a:spLocks xmlns:a="http://schemas.openxmlformats.org/drawingml/2006/main" noGrp="1"/>
          </p:cNvSpPr>
          <p:nvPr/>
        </p:nvSpPr>
        <p:spPr>
          <a:xfrm xmlns:a="http://schemas.openxmlformats.org/drawingml/2006/main">
            <a:off x="2638425" y="1533525"/>
            <a:ext cx="1866900" cy="990600"/>
          </a:xfrm>
          <a:prstGeom xmlns:a="http://schemas.openxmlformats.org/drawingml/2006/main" prst="rect">
            <a:avLst/>
          </a:prstGeom>
          <a:solidFill xmlns:a="http://schemas.openxmlformats.org/drawingml/2006/main">
            <a:srgbClr val="102638"/>
          </a:solidFill>
          <a:ln xmlns:a="http://schemas.openxmlformats.org/drawingml/2006/main" w="9525">
            <a:solidFill>
              <a:srgbClr val="29485D"/>
            </a:solidFill>
          </a:ln>
        </p:spPr>
      </p:sp>
      <p:sp>
        <p:nvSpPr>
          <p:cNvPr id="7" name="">
            <a:extLst xmlns:a="http://schemas.openxmlformats.org/drawingml/2006/main">
              <a:ext uri="{FF2B5EF4-FFF2-40B4-BE49-F238E27FC236}">
                <a16:creationId xmlns:a16="http://schemas.microsoft.com/office/drawing/2014/main" id="{FC38651F-8885-4AD1-847D-8B10CD99B83A}"/>
              </a:ext>
            </a:extLst>
          </p:cNvPr>
          <p:cNvSpPr>
            <a:spLocks xmlns:a="http://schemas.openxmlformats.org/drawingml/2006/main" noGrp="1"/>
          </p:cNvSpPr>
          <p:nvPr/>
        </p:nvSpPr>
        <p:spPr>
          <a:xfrm xmlns:a="http://schemas.openxmlformats.org/drawingml/2006/main">
            <a:off x="2733675" y="1685925"/>
            <a:ext cx="16859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1F5FA"/>
                </a:solidFill>
                <a:latin typeface="Calibri"/>
                <a:ea typeface="Calibri"/>
                <a:cs typeface="Calibri"/>
              </a:defRPr>
            </a:pPr>
            <a:r>
              <a:rPr sz="1650" b="1">
                <a:solidFill>
                  <a:srgbClr val="F1F5FA"/>
                </a:solidFill>
                <a:latin typeface="Calibri"/>
                <a:ea typeface="Calibri"/>
                <a:cs typeface="Calibri"/>
              </a:rPr>
              <a:t>Task interpreter</a:t>
            </a:r>
          </a:p>
        </p:txBody>
      </p:sp>
      <p:sp>
        <p:nvSpPr>
          <p:cNvPr id="8" name="">
            <a:extLst xmlns:a="http://schemas.openxmlformats.org/drawingml/2006/main">
              <a:ext uri="{FF2B5EF4-FFF2-40B4-BE49-F238E27FC236}">
                <a16:creationId xmlns:a16="http://schemas.microsoft.com/office/drawing/2014/main" id="{A9F302FC-D152-4140-8270-B3AA7DBE8BA5}"/>
              </a:ext>
            </a:extLst>
          </p:cNvPr>
          <p:cNvSpPr>
            <a:spLocks xmlns:a="http://schemas.openxmlformats.org/drawingml/2006/main" noGrp="1"/>
          </p:cNvSpPr>
          <p:nvPr/>
        </p:nvSpPr>
        <p:spPr>
          <a:xfrm xmlns:a="http://schemas.openxmlformats.org/drawingml/2006/main">
            <a:off x="2733675" y="2105025"/>
            <a:ext cx="16859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C576"/>
                </a:solidFill>
                <a:latin typeface="Calibri"/>
                <a:ea typeface="Calibri"/>
                <a:cs typeface="Calibri"/>
              </a:defRPr>
            </a:pPr>
            <a:r>
              <a:rPr sz="1275" b="0">
                <a:solidFill>
                  <a:srgbClr val="FFC576"/>
                </a:solidFill>
                <a:latin typeface="Calibri"/>
                <a:ea typeface="Calibri"/>
                <a:cs typeface="Calibri"/>
              </a:rPr>
              <a:t>L5 authority failure</a:t>
            </a:r>
          </a:p>
        </p:txBody>
      </p:sp>
      <p:sp>
        <p:nvSpPr>
          <p:cNvPr id="9" name="">
            <a:extLst xmlns:a="http://schemas.openxmlformats.org/drawingml/2006/main">
              <a:ext uri="{FF2B5EF4-FFF2-40B4-BE49-F238E27FC236}">
                <a16:creationId xmlns:a16="http://schemas.microsoft.com/office/drawing/2014/main" id="{DF7E4030-73D6-4B9C-8AB7-AECDE230439B}"/>
              </a:ext>
            </a:extLst>
          </p:cNvPr>
          <p:cNvSpPr>
            <a:spLocks xmlns:a="http://schemas.openxmlformats.org/drawingml/2006/main" noGrp="1"/>
          </p:cNvSpPr>
          <p:nvPr/>
        </p:nvSpPr>
        <p:spPr>
          <a:xfrm xmlns:a="http://schemas.openxmlformats.org/drawingml/2006/main">
            <a:off x="4762500" y="1533525"/>
            <a:ext cx="1866900" cy="990600"/>
          </a:xfrm>
          <a:prstGeom xmlns:a="http://schemas.openxmlformats.org/drawingml/2006/main" prst="rect">
            <a:avLst/>
          </a:prstGeom>
          <a:solidFill xmlns:a="http://schemas.openxmlformats.org/drawingml/2006/main">
            <a:srgbClr val="102638"/>
          </a:solidFill>
          <a:ln xmlns:a="http://schemas.openxmlformats.org/drawingml/2006/main" w="9525">
            <a:solidFill>
              <a:srgbClr val="29485D"/>
            </a:solidFill>
          </a:ln>
        </p:spPr>
      </p:sp>
      <p:sp>
        <p:nvSpPr>
          <p:cNvPr id="10" name="">
            <a:extLst xmlns:a="http://schemas.openxmlformats.org/drawingml/2006/main">
              <a:ext uri="{FF2B5EF4-FFF2-40B4-BE49-F238E27FC236}">
                <a16:creationId xmlns:a16="http://schemas.microsoft.com/office/drawing/2014/main" id="{DAA74E71-883F-429B-B3A9-5BFF1E8F5F12}"/>
              </a:ext>
            </a:extLst>
          </p:cNvPr>
          <p:cNvSpPr>
            <a:spLocks xmlns:a="http://schemas.openxmlformats.org/drawingml/2006/main" noGrp="1"/>
          </p:cNvSpPr>
          <p:nvPr/>
        </p:nvSpPr>
        <p:spPr>
          <a:xfrm xmlns:a="http://schemas.openxmlformats.org/drawingml/2006/main">
            <a:off x="4857750" y="1685925"/>
            <a:ext cx="16859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1F5FA"/>
                </a:solidFill>
                <a:latin typeface="Calibri"/>
                <a:ea typeface="Calibri"/>
                <a:cs typeface="Calibri"/>
              </a:defRPr>
            </a:pPr>
            <a:r>
              <a:rPr sz="1650" b="1">
                <a:solidFill>
                  <a:srgbClr val="F1F5FA"/>
                </a:solidFill>
                <a:latin typeface="Calibri"/>
                <a:ea typeface="Calibri"/>
                <a:cs typeface="Calibri"/>
              </a:rPr>
              <a:t>Action validator</a:t>
            </a:r>
          </a:p>
        </p:txBody>
      </p:sp>
      <p:sp>
        <p:nvSpPr>
          <p:cNvPr id="11" name="">
            <a:extLst xmlns:a="http://schemas.openxmlformats.org/drawingml/2006/main">
              <a:ext uri="{FF2B5EF4-FFF2-40B4-BE49-F238E27FC236}">
                <a16:creationId xmlns:a16="http://schemas.microsoft.com/office/drawing/2014/main" id="{17AFBD2D-5CF9-43F4-BB24-5B7DFF89ECA8}"/>
              </a:ext>
            </a:extLst>
          </p:cNvPr>
          <p:cNvSpPr>
            <a:spLocks xmlns:a="http://schemas.openxmlformats.org/drawingml/2006/main" noGrp="1"/>
          </p:cNvSpPr>
          <p:nvPr/>
        </p:nvSpPr>
        <p:spPr>
          <a:xfrm xmlns:a="http://schemas.openxmlformats.org/drawingml/2006/main">
            <a:off x="4857750" y="2105025"/>
            <a:ext cx="16859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9E5F2"/>
                </a:solidFill>
                <a:latin typeface="Calibri"/>
                <a:ea typeface="Calibri"/>
                <a:cs typeface="Calibri"/>
              </a:defRPr>
            </a:pPr>
            <a:r>
              <a:rPr sz="1275" b="0">
                <a:solidFill>
                  <a:srgbClr val="69E5F2"/>
                </a:solidFill>
                <a:latin typeface="Calibri"/>
                <a:ea typeface="Calibri"/>
                <a:cs typeface="Calibri"/>
              </a:rPr>
              <a:t>L7 containment</a:t>
            </a:r>
          </a:p>
        </p:txBody>
      </p:sp>
      <p:sp>
        <p:nvSpPr>
          <p:cNvPr id="12" name="">
            <a:extLst xmlns:a="http://schemas.openxmlformats.org/drawingml/2006/main">
              <a:ext uri="{FF2B5EF4-FFF2-40B4-BE49-F238E27FC236}">
                <a16:creationId xmlns:a16="http://schemas.microsoft.com/office/drawing/2014/main" id="{16C43490-B5FF-44FC-906E-A14BDCF81052}"/>
              </a:ext>
            </a:extLst>
          </p:cNvPr>
          <p:cNvSpPr>
            <a:spLocks xmlns:a="http://schemas.openxmlformats.org/drawingml/2006/main" noGrp="1"/>
          </p:cNvSpPr>
          <p:nvPr/>
        </p:nvSpPr>
        <p:spPr>
          <a:xfrm xmlns:a="http://schemas.openxmlformats.org/drawingml/2006/main">
            <a:off x="6886575" y="1533525"/>
            <a:ext cx="1866900" cy="990600"/>
          </a:xfrm>
          <a:prstGeom xmlns:a="http://schemas.openxmlformats.org/drawingml/2006/main" prst="rect">
            <a:avLst/>
          </a:prstGeom>
          <a:solidFill xmlns:a="http://schemas.openxmlformats.org/drawingml/2006/main">
            <a:srgbClr val="102638"/>
          </a:solidFill>
          <a:ln xmlns:a="http://schemas.openxmlformats.org/drawingml/2006/main" w="9525">
            <a:solidFill>
              <a:srgbClr val="29485D"/>
            </a:solidFill>
          </a:ln>
        </p:spPr>
      </p:sp>
      <p:sp>
        <p:nvSpPr>
          <p:cNvPr id="13" name="">
            <a:extLst xmlns:a="http://schemas.openxmlformats.org/drawingml/2006/main">
              <a:ext uri="{FF2B5EF4-FFF2-40B4-BE49-F238E27FC236}">
                <a16:creationId xmlns:a16="http://schemas.microsoft.com/office/drawing/2014/main" id="{AF3E4F9E-66C6-41D7-BBCF-798C4251FE52}"/>
              </a:ext>
            </a:extLst>
          </p:cNvPr>
          <p:cNvSpPr>
            <a:spLocks xmlns:a="http://schemas.openxmlformats.org/drawingml/2006/main" noGrp="1"/>
          </p:cNvSpPr>
          <p:nvPr/>
        </p:nvSpPr>
        <p:spPr>
          <a:xfrm xmlns:a="http://schemas.openxmlformats.org/drawingml/2006/main">
            <a:off x="6981825" y="1685925"/>
            <a:ext cx="16859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1F5FA"/>
                </a:solidFill>
                <a:latin typeface="Calibri"/>
                <a:ea typeface="Calibri"/>
                <a:cs typeface="Calibri"/>
              </a:defRPr>
            </a:pPr>
            <a:r>
              <a:rPr sz="1650" b="1">
                <a:solidFill>
                  <a:srgbClr val="F1F5FA"/>
                </a:solidFill>
                <a:latin typeface="Calibri"/>
                <a:ea typeface="Calibri"/>
                <a:cs typeface="Calibri"/>
              </a:rPr>
              <a:t>External effect</a:t>
            </a:r>
          </a:p>
        </p:txBody>
      </p:sp>
      <p:sp>
        <p:nvSpPr>
          <p:cNvPr id="14" name="">
            <a:extLst xmlns:a="http://schemas.openxmlformats.org/drawingml/2006/main">
              <a:ext uri="{FF2B5EF4-FFF2-40B4-BE49-F238E27FC236}">
                <a16:creationId xmlns:a16="http://schemas.microsoft.com/office/drawing/2014/main" id="{B1D9E7A0-18C0-424E-8159-F7D216380AE9}"/>
              </a:ext>
            </a:extLst>
          </p:cNvPr>
          <p:cNvSpPr>
            <a:spLocks xmlns:a="http://schemas.openxmlformats.org/drawingml/2006/main" noGrp="1"/>
          </p:cNvSpPr>
          <p:nvPr/>
        </p:nvSpPr>
        <p:spPr>
          <a:xfrm xmlns:a="http://schemas.openxmlformats.org/drawingml/2006/main">
            <a:off x="6981825" y="2105025"/>
            <a:ext cx="16859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9E5F2"/>
                </a:solidFill>
                <a:latin typeface="Calibri"/>
                <a:ea typeface="Calibri"/>
                <a:cs typeface="Calibri"/>
              </a:defRPr>
            </a:pPr>
            <a:r>
              <a:rPr sz="1275" b="0">
                <a:solidFill>
                  <a:srgbClr val="69E5F2"/>
                </a:solidFill>
                <a:latin typeface="Calibri"/>
                <a:ea typeface="Calibri"/>
                <a:cs typeface="Calibri"/>
              </a:rPr>
              <a:t>Not demonstrated</a:t>
            </a:r>
          </a:p>
        </p:txBody>
      </p:sp>
      <p:cxnSp>
        <p:nvCxnSpPr>
          <p:cNvPr id="34" name=""/>
          <p:cNvCxnSpPr>
            <a:stCxn xmlns:a="http://schemas.openxmlformats.org/drawingml/2006/main" id="3" idx="3"/>
            <a:endCxn xmlns:a="http://schemas.openxmlformats.org/drawingml/2006/main" id="6" idx="1"/>
          </p:cNvCxnSpPr>
          <p:nvPr/>
        </p:nvCxnSpPr>
        <p:spPr>
          <a:xfrm xmlns:a="http://schemas.openxmlformats.org/drawingml/2006/main">
            <a:off x="2381250" y="2028825"/>
            <a:ext cx="257175" cy="0"/>
          </a:xfrm>
          <a:prstGeom xmlns:a="http://schemas.openxmlformats.org/drawingml/2006/main" prst="straightConnector1">
            <a:avLst/>
          </a:prstGeom>
          <a:ln xmlns:a="http://schemas.openxmlformats.org/drawingml/2006/main" w="14288">
            <a:solidFill>
              <a:srgbClr val="69E5F2"/>
            </a:solidFill>
            <a:tailEnd type="arrow" w="sm" len="sm"/>
          </a:ln>
        </p:spPr>
      </p:cxnSp>
      <p:cxnSp>
        <p:nvCxnSpPr>
          <p:cNvPr id="35" name=""/>
          <p:cNvCxnSpPr>
            <a:stCxn xmlns:a="http://schemas.openxmlformats.org/drawingml/2006/main" id="6" idx="3"/>
            <a:endCxn xmlns:a="http://schemas.openxmlformats.org/drawingml/2006/main" id="9" idx="1"/>
          </p:cNvCxnSpPr>
          <p:nvPr/>
        </p:nvCxnSpPr>
        <p:spPr>
          <a:xfrm xmlns:a="http://schemas.openxmlformats.org/drawingml/2006/main">
            <a:off x="4505325" y="2028825"/>
            <a:ext cx="257175" cy="0"/>
          </a:xfrm>
          <a:prstGeom xmlns:a="http://schemas.openxmlformats.org/drawingml/2006/main" prst="straightConnector1">
            <a:avLst/>
          </a:prstGeom>
          <a:ln xmlns:a="http://schemas.openxmlformats.org/drawingml/2006/main" w="14288">
            <a:solidFill>
              <a:srgbClr val="69E5F2"/>
            </a:solidFill>
            <a:tailEnd type="arrow" w="sm" len="sm"/>
          </a:ln>
        </p:spPr>
      </p:cxnSp>
      <p:cxnSp>
        <p:nvCxnSpPr>
          <p:cNvPr id="36" name=""/>
          <p:cNvCxnSpPr>
            <a:stCxn xmlns:a="http://schemas.openxmlformats.org/drawingml/2006/main" id="9" idx="3"/>
            <a:endCxn xmlns:a="http://schemas.openxmlformats.org/drawingml/2006/main" id="12" idx="1"/>
          </p:cNvCxnSpPr>
          <p:nvPr/>
        </p:nvCxnSpPr>
        <p:spPr>
          <a:xfrm xmlns:a="http://schemas.openxmlformats.org/drawingml/2006/main">
            <a:off x="6629400" y="2028825"/>
            <a:ext cx="257175" cy="0"/>
          </a:xfrm>
          <a:prstGeom xmlns:a="http://schemas.openxmlformats.org/drawingml/2006/main" prst="straightConnector1">
            <a:avLst/>
          </a:prstGeom>
          <a:ln xmlns:a="http://schemas.openxmlformats.org/drawingml/2006/main" w="14288">
            <a:solidFill>
              <a:srgbClr val="69E5F2"/>
            </a:solidFill>
            <a:tailEnd type="arrow" w="sm" len="sm"/>
          </a:ln>
        </p:spPr>
      </p:cxnSp>
      <p:sp>
        <p:nvSpPr>
          <p:cNvPr id="18" name="">
            <a:extLst xmlns:a="http://schemas.openxmlformats.org/drawingml/2006/main">
              <a:ext uri="{FF2B5EF4-FFF2-40B4-BE49-F238E27FC236}">
                <a16:creationId xmlns:a16="http://schemas.microsoft.com/office/drawing/2014/main" id="{F1D3D2B4-85FA-441A-8218-7647E5CBF5DA}"/>
              </a:ext>
            </a:extLst>
          </p:cNvPr>
          <p:cNvSpPr>
            <a:spLocks xmlns:a="http://schemas.openxmlformats.org/drawingml/2006/main" noGrp="1"/>
          </p:cNvSpPr>
          <p:nvPr/>
        </p:nvSpPr>
        <p:spPr>
          <a:xfrm xmlns:a="http://schemas.openxmlformats.org/drawingml/2006/main">
            <a:off x="514350" y="3086100"/>
            <a:ext cx="81153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F1F5FA"/>
                </a:solidFill>
                <a:latin typeface="Calibri"/>
                <a:ea typeface="Calibri"/>
                <a:cs typeface="Calibri"/>
              </a:defRPr>
            </a:pPr>
            <a:r>
              <a:rPr sz="2175" b="1">
                <a:solidFill>
                  <a:srgbClr val="F1F5FA"/>
                </a:solidFill>
                <a:latin typeface="Calibri"/>
                <a:ea typeface="Calibri"/>
                <a:cs typeface="Calibri"/>
              </a:rPr>
              <a:t>Entry, violation and consequence are different fields.</a:t>
            </a:r>
          </a:p>
        </p:txBody>
      </p:sp>
      <p:sp>
        <p:nvSpPr>
          <p:cNvPr id="19" name="">
            <a:extLst xmlns:a="http://schemas.openxmlformats.org/drawingml/2006/main">
              <a:ext uri="{FF2B5EF4-FFF2-40B4-BE49-F238E27FC236}">
                <a16:creationId xmlns:a16="http://schemas.microsoft.com/office/drawing/2014/main" id="{7325F656-B5DA-4626-8850-8B4741FDC442}"/>
              </a:ext>
            </a:extLst>
          </p:cNvPr>
          <p:cNvSpPr>
            <a:spLocks xmlns:a="http://schemas.openxmlformats.org/drawingml/2006/main" noGrp="1"/>
          </p:cNvSpPr>
          <p:nvPr/>
        </p:nvSpPr>
        <p:spPr>
          <a:xfrm xmlns:a="http://schemas.openxmlformats.org/drawingml/2006/main">
            <a:off x="514350" y="3705225"/>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B3C5D5"/>
                </a:solidFill>
                <a:latin typeface="Calibri"/>
                <a:ea typeface="Calibri"/>
                <a:cs typeface="Calibri"/>
              </a:defRPr>
            </a:pPr>
            <a:r>
              <a:rPr sz="1800" b="0">
                <a:solidFill>
                  <a:srgbClr val="B3C5D5"/>
                </a:solidFill>
                <a:latin typeface="Calibri"/>
                <a:ea typeface="Calibri"/>
                <a:cs typeface="Calibri"/>
              </a:rPr>
              <a:t>Traversing a domain does not prove that the domain failed.</a:t>
            </a:r>
          </a:p>
          <a:p xmlns:a="http://schemas.openxmlformats.org/drawingml/2006/main">
            <a:pPr>
              <a:defRPr sz="1800" b="0">
                <a:solidFill>
                  <a:srgbClr val="B3C5D5"/>
                </a:solidFill>
                <a:latin typeface="Calibri"/>
                <a:ea typeface="Calibri"/>
                <a:cs typeface="Calibri"/>
              </a:defRPr>
            </a:pPr>
            <a:r>
              <a:rPr sz="1800" b="0">
                <a:solidFill>
                  <a:srgbClr val="B3C5D5"/>
                </a:solidFill>
                <a:latin typeface="Calibri"/>
                <a:ea typeface="Calibri"/>
                <a:cs typeface="Calibri"/>
              </a:rPr>
              <a:t>A downstream control can contain an upstream weakness.</a:t>
            </a:r>
          </a:p>
        </p:txBody>
      </p:sp>
    </p:spTree>
    <p:extLst>
      <p:ext uri="{BB962C8B-B14F-4D97-AF65-F5344CB8AC3E}">
        <p14:creationId xmlns:p14="http://schemas.microsoft.com/office/powerpoint/2010/main" val="612120107"/>
      </p:ext>
    </p:extLst>
  </p:cSld>
</p:sld>
</file>

<file path=ppt/slides/slide6.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27310C0-EAAD-43D9-8CED-82B7AC9B4690}"/>
              </a:ext>
            </a:extLst>
          </p:cNvPr>
          <p:cNvSpPr>
            <a:spLocks xmlns:a="http://schemas.openxmlformats.org/drawingml/2006/main" noGrp="1"/>
          </p:cNvSpPr>
          <p:nvPr/>
        </p:nvSpPr>
        <p:spPr>
          <a:xfrm xmlns:a="http://schemas.openxmlformats.org/drawingml/2006/main">
            <a:off x="514350" y="361950"/>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F1F5FA"/>
                </a:solidFill>
                <a:latin typeface="Calibri"/>
                <a:ea typeface="Calibri"/>
                <a:cs typeface="Calibri"/>
              </a:defRPr>
            </a:pPr>
            <a:r>
              <a:rPr sz="2625" b="1">
                <a:solidFill>
                  <a:srgbClr val="F1F5FA"/>
                </a:solidFill>
                <a:latin typeface="Calibri"/>
                <a:ea typeface="Calibri"/>
                <a:cs typeface="Calibri"/>
              </a:rPr>
              <a:t>Assessment and evidence</a:t>
            </a:r>
          </a:p>
        </p:txBody>
      </p:sp>
      <p:sp>
        <p:nvSpPr>
          <p:cNvPr id="2" name="">
            <a:extLst xmlns:a="http://schemas.openxmlformats.org/drawingml/2006/main">
              <a:ext uri="{FF2B5EF4-FFF2-40B4-BE49-F238E27FC236}">
                <a16:creationId xmlns:a16="http://schemas.microsoft.com/office/drawing/2014/main" id="{622C7BB4-B927-4BD4-BBF3-1D953602C4D5}"/>
              </a:ext>
            </a:extLst>
          </p:cNvPr>
          <p:cNvSpPr>
            <a:spLocks xmlns:a="http://schemas.openxmlformats.org/drawingml/2006/main" noGrp="1"/>
          </p:cNvSpPr>
          <p:nvPr/>
        </p:nvSpPr>
        <p:spPr>
          <a:xfrm xmlns:a="http://schemas.openxmlformats.org/drawingml/2006/main">
            <a:off x="514350" y="1333500"/>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Define the obligation</a:t>
            </a:r>
          </a:p>
        </p:txBody>
      </p:sp>
      <p:sp>
        <p:nvSpPr>
          <p:cNvPr id="3" name="">
            <a:extLst xmlns:a="http://schemas.openxmlformats.org/drawingml/2006/main">
              <a:ext uri="{FF2B5EF4-FFF2-40B4-BE49-F238E27FC236}">
                <a16:creationId xmlns:a16="http://schemas.microsoft.com/office/drawing/2014/main" id="{ED8C358D-4BE3-4BBE-BB1E-9E8317E1F5CD}"/>
              </a:ext>
            </a:extLst>
          </p:cNvPr>
          <p:cNvSpPr>
            <a:spLocks xmlns:a="http://schemas.openxmlformats.org/drawingml/2006/main" noGrp="1"/>
          </p:cNvSpPr>
          <p:nvPr/>
        </p:nvSpPr>
        <p:spPr>
          <a:xfrm xmlns:a="http://schemas.openxmlformats.org/drawingml/2006/main">
            <a:off x="2952750" y="1333500"/>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Specify authorised behavior, threat capabilities, a violation oracle and containment.</a:t>
            </a:r>
          </a:p>
        </p:txBody>
      </p:sp>
      <p:sp>
        <p:nvSpPr>
          <p:cNvPr id="4" name="">
            <a:extLst xmlns:a="http://schemas.openxmlformats.org/drawingml/2006/main">
              <a:ext uri="{FF2B5EF4-FFF2-40B4-BE49-F238E27FC236}">
                <a16:creationId xmlns:a16="http://schemas.microsoft.com/office/drawing/2014/main" id="{2D1E25A9-6A4E-4AD1-95E1-100A852EA51E}"/>
              </a:ext>
            </a:extLst>
          </p:cNvPr>
          <p:cNvSpPr>
            <a:spLocks xmlns:a="http://schemas.openxmlformats.org/drawingml/2006/main" noGrp="1"/>
          </p:cNvSpPr>
          <p:nvPr/>
        </p:nvSpPr>
        <p:spPr>
          <a:xfrm xmlns:a="http://schemas.openxmlformats.org/drawingml/2006/main">
            <a:off x="514350" y="2381250"/>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Test the explanation</a:t>
            </a:r>
          </a:p>
        </p:txBody>
      </p:sp>
      <p:sp>
        <p:nvSpPr>
          <p:cNvPr id="5" name="">
            <a:extLst xmlns:a="http://schemas.openxmlformats.org/drawingml/2006/main">
              <a:ext uri="{FF2B5EF4-FFF2-40B4-BE49-F238E27FC236}">
                <a16:creationId xmlns:a16="http://schemas.microsoft.com/office/drawing/2014/main" id="{307F0DB1-2D86-471C-95CF-F5468951B646}"/>
              </a:ext>
            </a:extLst>
          </p:cNvPr>
          <p:cNvSpPr>
            <a:spLocks xmlns:a="http://schemas.openxmlformats.org/drawingml/2006/main" noGrp="1"/>
          </p:cNvSpPr>
          <p:nvPr/>
        </p:nvSpPr>
        <p:spPr>
          <a:xfrm xmlns:a="http://schemas.openxmlformats.org/drawingml/2006/main">
            <a:off x="2952750" y="2381250"/>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Separate exploration from confirmation. Use matched controls and disclose dependence and missing runs.</a:t>
            </a:r>
          </a:p>
        </p:txBody>
      </p:sp>
      <p:sp>
        <p:nvSpPr>
          <p:cNvPr id="6" name="">
            <a:extLst xmlns:a="http://schemas.openxmlformats.org/drawingml/2006/main">
              <a:ext uri="{FF2B5EF4-FFF2-40B4-BE49-F238E27FC236}">
                <a16:creationId xmlns:a16="http://schemas.microsoft.com/office/drawing/2014/main" id="{A2A6E327-5B3A-4EF1-AB16-08D99D7B29CA}"/>
              </a:ext>
            </a:extLst>
          </p:cNvPr>
          <p:cNvSpPr>
            <a:spLocks xmlns:a="http://schemas.openxmlformats.org/drawingml/2006/main" noGrp="1"/>
          </p:cNvSpPr>
          <p:nvPr/>
        </p:nvSpPr>
        <p:spPr>
          <a:xfrm xmlns:a="http://schemas.openxmlformats.org/drawingml/2006/main">
            <a:off x="514350" y="3429000"/>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Bound the conclusion</a:t>
            </a:r>
          </a:p>
        </p:txBody>
      </p:sp>
      <p:sp>
        <p:nvSpPr>
          <p:cNvPr id="7" name="">
            <a:extLst xmlns:a="http://schemas.openxmlformats.org/drawingml/2006/main">
              <a:ext uri="{FF2B5EF4-FFF2-40B4-BE49-F238E27FC236}">
                <a16:creationId xmlns:a16="http://schemas.microsoft.com/office/drawing/2014/main" id="{001C07A0-E268-4732-AE26-C8338647D045}"/>
              </a:ext>
            </a:extLst>
          </p:cNvPr>
          <p:cNvSpPr>
            <a:spLocks xmlns:a="http://schemas.openxmlformats.org/drawingml/2006/main" noGrp="1"/>
          </p:cNvSpPr>
          <p:nvPr/>
        </p:nvSpPr>
        <p:spPr>
          <a:xfrm xmlns:a="http://schemas.openxmlformats.org/drawingml/2006/main">
            <a:off x="2952750" y="3429000"/>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Keep severity, likelihood, reproducibility, confidence and tested coverage separate.</a:t>
            </a:r>
          </a:p>
        </p:txBody>
      </p:sp>
    </p:spTree>
    <p:extLst>
      <p:ext uri="{BB962C8B-B14F-4D97-AF65-F5344CB8AC3E}">
        <p14:creationId xmlns:p14="http://schemas.microsoft.com/office/powerpoint/2010/main" val="552301132"/>
      </p:ext>
    </p:extLst>
  </p:cSld>
</p:sld>
</file>

<file path=ppt/slides/slide7.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F627666-E9DD-4A74-B62E-C324ADB57188}"/>
              </a:ext>
            </a:extLst>
          </p:cNvPr>
          <p:cNvSpPr>
            <a:spLocks xmlns:a="http://schemas.openxmlformats.org/drawingml/2006/main" noGrp="1"/>
          </p:cNvSpPr>
          <p:nvPr/>
        </p:nvSpPr>
        <p:spPr>
          <a:xfrm xmlns:a="http://schemas.openxmlformats.org/drawingml/2006/main">
            <a:off x="514350" y="361950"/>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F1F5FA"/>
                </a:solidFill>
                <a:latin typeface="Calibri"/>
                <a:ea typeface="Calibri"/>
                <a:cs typeface="Calibri"/>
              </a:defRPr>
            </a:pPr>
            <a:r>
              <a:rPr sz="2625" b="1">
                <a:solidFill>
                  <a:srgbClr val="F1F5FA"/>
                </a:solidFill>
                <a:latin typeface="Calibri"/>
                <a:ea typeface="Calibri"/>
                <a:cs typeface="Calibri"/>
              </a:rPr>
              <a:t>Candidate application profiles</a:t>
            </a:r>
          </a:p>
        </p:txBody>
      </p:sp>
      <p:sp>
        <p:nvSpPr>
          <p:cNvPr id="2" name="">
            <a:extLst xmlns:a="http://schemas.openxmlformats.org/drawingml/2006/main">
              <a:ext uri="{FF2B5EF4-FFF2-40B4-BE49-F238E27FC236}">
                <a16:creationId xmlns:a16="http://schemas.microsoft.com/office/drawing/2014/main" id="{AC302584-B90E-442C-8BC1-A0BC82BCE140}"/>
              </a:ext>
            </a:extLst>
          </p:cNvPr>
          <p:cNvSpPr>
            <a:spLocks xmlns:a="http://schemas.openxmlformats.org/drawingml/2006/main" noGrp="1"/>
          </p:cNvSpPr>
          <p:nvPr/>
        </p:nvSpPr>
        <p:spPr>
          <a:xfrm xmlns:a="http://schemas.openxmlformats.org/drawingml/2006/main">
            <a:off x="514350" y="1219200"/>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Retrieval assistants</a:t>
            </a:r>
          </a:p>
        </p:txBody>
      </p:sp>
      <p:sp>
        <p:nvSpPr>
          <p:cNvPr id="3" name="">
            <a:extLst xmlns:a="http://schemas.openxmlformats.org/drawingml/2006/main">
              <a:ext uri="{FF2B5EF4-FFF2-40B4-BE49-F238E27FC236}">
                <a16:creationId xmlns:a16="http://schemas.microsoft.com/office/drawing/2014/main" id="{6C79BC75-A81E-4BBF-AA71-9E1EE2228362}"/>
              </a:ext>
            </a:extLst>
          </p:cNvPr>
          <p:cNvSpPr>
            <a:spLocks xmlns:a="http://schemas.openxmlformats.org/drawingml/2006/main" noGrp="1"/>
          </p:cNvSpPr>
          <p:nvPr/>
        </p:nvSpPr>
        <p:spPr>
          <a:xfrm xmlns:a="http://schemas.openxmlformats.org/drawingml/2006/main">
            <a:off x="2952750" y="1219200"/>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Source access, provenance and the boundary between evidence and instruction.</a:t>
            </a:r>
          </a:p>
        </p:txBody>
      </p:sp>
      <p:sp>
        <p:nvSpPr>
          <p:cNvPr id="4" name="">
            <a:extLst xmlns:a="http://schemas.openxmlformats.org/drawingml/2006/main">
              <a:ext uri="{FF2B5EF4-FFF2-40B4-BE49-F238E27FC236}">
                <a16:creationId xmlns:a16="http://schemas.microsoft.com/office/drawing/2014/main" id="{E9D09CAB-8C20-44AB-842E-E54F947D0D85}"/>
              </a:ext>
            </a:extLst>
          </p:cNvPr>
          <p:cNvSpPr>
            <a:spLocks xmlns:a="http://schemas.openxmlformats.org/drawingml/2006/main" noGrp="1"/>
          </p:cNvSpPr>
          <p:nvPr/>
        </p:nvSpPr>
        <p:spPr>
          <a:xfrm xmlns:a="http://schemas.openxmlformats.org/drawingml/2006/main">
            <a:off x="514350" y="204787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Tool-using agents</a:t>
            </a:r>
          </a:p>
        </p:txBody>
      </p:sp>
      <p:sp>
        <p:nvSpPr>
          <p:cNvPr id="5" name="">
            <a:extLst xmlns:a="http://schemas.openxmlformats.org/drawingml/2006/main">
              <a:ext uri="{FF2B5EF4-FFF2-40B4-BE49-F238E27FC236}">
                <a16:creationId xmlns:a16="http://schemas.microsoft.com/office/drawing/2014/main" id="{E0C61AD5-E2FE-400F-96BF-F71BCB5F2477}"/>
              </a:ext>
            </a:extLst>
          </p:cNvPr>
          <p:cNvSpPr>
            <a:spLocks xmlns:a="http://schemas.openxmlformats.org/drawingml/2006/main" noGrp="1"/>
          </p:cNvSpPr>
          <p:nvPr/>
        </p:nvSpPr>
        <p:spPr>
          <a:xfrm xmlns:a="http://schemas.openxmlformats.org/drawingml/2006/main">
            <a:off x="2952750" y="204787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Task-bound action scope, planning, delegation and effective cancellation.</a:t>
            </a:r>
          </a:p>
        </p:txBody>
      </p:sp>
      <p:sp>
        <p:nvSpPr>
          <p:cNvPr id="6" name="">
            <a:extLst xmlns:a="http://schemas.openxmlformats.org/drawingml/2006/main">
              <a:ext uri="{FF2B5EF4-FFF2-40B4-BE49-F238E27FC236}">
                <a16:creationId xmlns:a16="http://schemas.microsoft.com/office/drawing/2014/main" id="{5CF4EC81-1677-42C7-AF43-EE89864EC365}"/>
              </a:ext>
            </a:extLst>
          </p:cNvPr>
          <p:cNvSpPr>
            <a:spLocks xmlns:a="http://schemas.openxmlformats.org/drawingml/2006/main" noGrp="1"/>
          </p:cNvSpPr>
          <p:nvPr/>
        </p:nvSpPr>
        <p:spPr>
          <a:xfrm xmlns:a="http://schemas.openxmlformats.org/drawingml/2006/main">
            <a:off x="514350" y="2876550"/>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Robotic systems</a:t>
            </a:r>
          </a:p>
        </p:txBody>
      </p:sp>
      <p:sp>
        <p:nvSpPr>
          <p:cNvPr id="7" name="">
            <a:extLst xmlns:a="http://schemas.openxmlformats.org/drawingml/2006/main">
              <a:ext uri="{FF2B5EF4-FFF2-40B4-BE49-F238E27FC236}">
                <a16:creationId xmlns:a16="http://schemas.microsoft.com/office/drawing/2014/main" id="{BECE7695-DF37-48C3-9520-8DB03E312A58}"/>
              </a:ext>
            </a:extLst>
          </p:cNvPr>
          <p:cNvSpPr>
            <a:spLocks xmlns:a="http://schemas.openxmlformats.org/drawingml/2006/main" noGrp="1"/>
          </p:cNvSpPr>
          <p:nvPr/>
        </p:nvSpPr>
        <p:spPr>
          <a:xfrm xmlns:a="http://schemas.openxmlformats.org/drawingml/2006/main">
            <a:off x="2952750" y="2876550"/>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Observation, environment estimates, bounded actuation and simulation limits.</a:t>
            </a:r>
          </a:p>
        </p:txBody>
      </p:sp>
      <p:sp>
        <p:nvSpPr>
          <p:cNvPr id="8" name="">
            <a:extLst xmlns:a="http://schemas.openxmlformats.org/drawingml/2006/main">
              <a:ext uri="{FF2B5EF4-FFF2-40B4-BE49-F238E27FC236}">
                <a16:creationId xmlns:a16="http://schemas.microsoft.com/office/drawing/2014/main" id="{E453801E-D10B-409E-A6B6-669D5BC2F972}"/>
              </a:ext>
            </a:extLst>
          </p:cNvPr>
          <p:cNvSpPr>
            <a:spLocks xmlns:a="http://schemas.openxmlformats.org/drawingml/2006/main" noGrp="1"/>
          </p:cNvSpPr>
          <p:nvPr/>
        </p:nvSpPr>
        <p:spPr>
          <a:xfrm xmlns:a="http://schemas.openxmlformats.org/drawingml/2006/main">
            <a:off x="514350" y="370522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Shared and adaptive systems</a:t>
            </a:r>
          </a:p>
        </p:txBody>
      </p:sp>
      <p:sp>
        <p:nvSpPr>
          <p:cNvPr id="9" name="">
            <a:extLst xmlns:a="http://schemas.openxmlformats.org/drawingml/2006/main">
              <a:ext uri="{FF2B5EF4-FFF2-40B4-BE49-F238E27FC236}">
                <a16:creationId xmlns:a16="http://schemas.microsoft.com/office/drawing/2014/main" id="{2E13E6CF-86BC-4BCF-B1BE-C4FAB0C48CB7}"/>
              </a:ext>
            </a:extLst>
          </p:cNvPr>
          <p:cNvSpPr>
            <a:spLocks xmlns:a="http://schemas.openxmlformats.org/drawingml/2006/main" noGrp="1"/>
          </p:cNvSpPr>
          <p:nvPr/>
        </p:nvSpPr>
        <p:spPr>
          <a:xfrm xmlns:a="http://schemas.openxmlformats.org/drawingml/2006/main">
            <a:off x="2952750" y="370522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Collective resource contracts, update authorization and retained-state continuity.</a:t>
            </a:r>
          </a:p>
        </p:txBody>
      </p:sp>
      <p:sp>
        <p:nvSpPr>
          <p:cNvPr id="10" name="">
            <a:extLst xmlns:a="http://schemas.openxmlformats.org/drawingml/2006/main">
              <a:ext uri="{FF2B5EF4-FFF2-40B4-BE49-F238E27FC236}">
                <a16:creationId xmlns:a16="http://schemas.microsoft.com/office/drawing/2014/main" id="{875612EA-A1E8-4DEF-A7C4-3D12111F225F}"/>
              </a:ext>
            </a:extLst>
          </p:cNvPr>
          <p:cNvSpPr>
            <a:spLocks xmlns:a="http://schemas.openxmlformats.org/drawingml/2006/main" noGrp="1"/>
          </p:cNvSpPr>
          <p:nvPr/>
        </p:nvSpPr>
        <p:spPr>
          <a:xfrm xmlns:a="http://schemas.openxmlformats.org/drawingml/2006/main">
            <a:off x="514350" y="4629150"/>
            <a:ext cx="81153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FFC576"/>
                </a:solidFill>
                <a:latin typeface="Calibri"/>
                <a:ea typeface="Calibri"/>
                <a:cs typeface="Calibri"/>
              </a:defRPr>
            </a:pPr>
            <a:r>
              <a:rPr sz="1350" b="0">
                <a:solidFill>
                  <a:srgbClr val="FFC576"/>
                </a:solidFill>
                <a:latin typeface="Calibri"/>
                <a:ea typeface="Calibri"/>
                <a:cs typeface="Calibri"/>
              </a:rPr>
              <a:t>Five candidate profiles require relevant practitioner review.</a:t>
            </a:r>
          </a:p>
        </p:txBody>
      </p:sp>
    </p:spTree>
    <p:extLst>
      <p:ext uri="{BB962C8B-B14F-4D97-AF65-F5344CB8AC3E}">
        <p14:creationId xmlns:p14="http://schemas.microsoft.com/office/powerpoint/2010/main" val="2069791998"/>
      </p:ext>
    </p:extLst>
  </p:cSld>
</p:sld>
</file>

<file path=ppt/slides/slide8.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7061103-C807-4E8C-8085-6D9CF8F12AB8}"/>
              </a:ext>
            </a:extLst>
          </p:cNvPr>
          <p:cNvSpPr>
            <a:spLocks xmlns:a="http://schemas.openxmlformats.org/drawingml/2006/main" noGrp="1"/>
          </p:cNvSpPr>
          <p:nvPr/>
        </p:nvSpPr>
        <p:spPr>
          <a:xfrm xmlns:a="http://schemas.openxmlformats.org/drawingml/2006/main">
            <a:off x="514350" y="361950"/>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F1F5FA"/>
                </a:solidFill>
                <a:latin typeface="Calibri"/>
                <a:ea typeface="Calibri"/>
                <a:cs typeface="Calibri"/>
              </a:defRPr>
            </a:pPr>
            <a:r>
              <a:rPr sz="2625" b="1">
                <a:solidFill>
                  <a:srgbClr val="F1F5FA"/>
                </a:solidFill>
                <a:latin typeface="Calibri"/>
                <a:ea typeface="Calibri"/>
                <a:cs typeface="Calibri"/>
              </a:rPr>
              <a:t>Research materials and current limits</a:t>
            </a:r>
          </a:p>
        </p:txBody>
      </p:sp>
      <p:sp>
        <p:nvSpPr>
          <p:cNvPr id="2" name="">
            <a:extLst xmlns:a="http://schemas.openxmlformats.org/drawingml/2006/main">
              <a:ext uri="{FF2B5EF4-FFF2-40B4-BE49-F238E27FC236}">
                <a16:creationId xmlns:a16="http://schemas.microsoft.com/office/drawing/2014/main" id="{D3B1ECFA-07FC-4CB3-BB9E-72E04AD884ED}"/>
              </a:ext>
            </a:extLst>
          </p:cNvPr>
          <p:cNvSpPr>
            <a:spLocks xmlns:a="http://schemas.openxmlformats.org/drawingml/2006/main" noGrp="1"/>
          </p:cNvSpPr>
          <p:nvPr/>
        </p:nvSpPr>
        <p:spPr>
          <a:xfrm xmlns:a="http://schemas.openxmlformats.org/drawingml/2006/main">
            <a:off x="514350" y="134302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Available in this revision</a:t>
            </a:r>
          </a:p>
        </p:txBody>
      </p:sp>
      <p:sp>
        <p:nvSpPr>
          <p:cNvPr id="3" name="">
            <a:extLst xmlns:a="http://schemas.openxmlformats.org/drawingml/2006/main">
              <a:ext uri="{FF2B5EF4-FFF2-40B4-BE49-F238E27FC236}">
                <a16:creationId xmlns:a16="http://schemas.microsoft.com/office/drawing/2014/main" id="{63854148-D761-4C2A-896D-200E175B077F}"/>
              </a:ext>
            </a:extLst>
          </p:cNvPr>
          <p:cNvSpPr>
            <a:spLocks xmlns:a="http://schemas.openxmlformats.org/drawingml/2006/main" noGrp="1"/>
          </p:cNvSpPr>
          <p:nvPr/>
        </p:nvSpPr>
        <p:spPr>
          <a:xfrm xmlns:a="http://schemas.openxmlformats.org/drawingml/2006/main">
            <a:off x="2952750" y="134302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Twelve core documents, a worked-example supplement and a structured record design.</a:t>
            </a:r>
          </a:p>
        </p:txBody>
      </p:sp>
      <p:sp>
        <p:nvSpPr>
          <p:cNvPr id="4" name="">
            <a:extLst xmlns:a="http://schemas.openxmlformats.org/drawingml/2006/main">
              <a:ext uri="{FF2B5EF4-FFF2-40B4-BE49-F238E27FC236}">
                <a16:creationId xmlns:a16="http://schemas.microsoft.com/office/drawing/2014/main" id="{D06952E8-CFAE-47D5-9E16-411332BA773C}"/>
              </a:ext>
            </a:extLst>
          </p:cNvPr>
          <p:cNvSpPr>
            <a:spLocks xmlns:a="http://schemas.openxmlformats.org/drawingml/2006/main" noGrp="1"/>
          </p:cNvSpPr>
          <p:nvPr/>
        </p:nvSpPr>
        <p:spPr>
          <a:xfrm xmlns:a="http://schemas.openxmlformats.org/drawingml/2006/main">
            <a:off x="514350" y="240982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Ready for research use</a:t>
            </a:r>
          </a:p>
        </p:txBody>
      </p:sp>
      <p:sp>
        <p:nvSpPr>
          <p:cNvPr id="5" name="">
            <a:extLst xmlns:a="http://schemas.openxmlformats.org/drawingml/2006/main">
              <a:ext uri="{FF2B5EF4-FFF2-40B4-BE49-F238E27FC236}">
                <a16:creationId xmlns:a16="http://schemas.microsoft.com/office/drawing/2014/main" id="{C26BD4D0-2EB8-4380-ADED-27D2934AAA8B}"/>
              </a:ext>
            </a:extLst>
          </p:cNvPr>
          <p:cNvSpPr>
            <a:spLocks xmlns:a="http://schemas.openxmlformats.org/drawingml/2006/main" noGrp="1"/>
          </p:cNvSpPr>
          <p:nvPr/>
        </p:nvSpPr>
        <p:spPr>
          <a:xfrm xmlns:a="http://schemas.openxmlformats.org/drawingml/2006/main">
            <a:off x="2952750" y="240982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Explicit contracts, boundary rules, proposed test procedures and versioned migration notes.</a:t>
            </a:r>
          </a:p>
        </p:txBody>
      </p:sp>
      <p:sp>
        <p:nvSpPr>
          <p:cNvPr id="6" name="">
            <a:extLst xmlns:a="http://schemas.openxmlformats.org/drawingml/2006/main">
              <a:ext uri="{FF2B5EF4-FFF2-40B4-BE49-F238E27FC236}">
                <a16:creationId xmlns:a16="http://schemas.microsoft.com/office/drawing/2014/main" id="{4403228F-DE6D-4A40-BB53-641E5B0A3FD5}"/>
              </a:ext>
            </a:extLst>
          </p:cNvPr>
          <p:cNvSpPr>
            <a:spLocks xmlns:a="http://schemas.openxmlformats.org/drawingml/2006/main" noGrp="1"/>
          </p:cNvSpPr>
          <p:nvPr/>
        </p:nvSpPr>
        <p:spPr>
          <a:xfrm xmlns:a="http://schemas.openxmlformats.org/drawingml/2006/main">
            <a:off x="514350" y="347662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Still to establish</a:t>
            </a:r>
          </a:p>
        </p:txBody>
      </p:sp>
      <p:sp>
        <p:nvSpPr>
          <p:cNvPr id="7" name="">
            <a:extLst xmlns:a="http://schemas.openxmlformats.org/drawingml/2006/main">
              <a:ext uri="{FF2B5EF4-FFF2-40B4-BE49-F238E27FC236}">
                <a16:creationId xmlns:a16="http://schemas.microsoft.com/office/drawing/2014/main" id="{B8A2611F-7236-467F-93AB-C986466BE425}"/>
              </a:ext>
            </a:extLst>
          </p:cNvPr>
          <p:cNvSpPr>
            <a:spLocks xmlns:a="http://schemas.openxmlformats.org/drawingml/2006/main" noGrp="1"/>
          </p:cNvSpPr>
          <p:nvPr/>
        </p:nvSpPr>
        <p:spPr>
          <a:xfrm xmlns:a="http://schemas.openxmlformats.org/drawingml/2006/main">
            <a:off x="2952750" y="347662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Independent evaluation, reviewed profiles, registry governance and a publication licence.</a:t>
            </a:r>
          </a:p>
        </p:txBody>
      </p:sp>
    </p:spTree>
    <p:extLst>
      <p:ext uri="{BB962C8B-B14F-4D97-AF65-F5344CB8AC3E}">
        <p14:creationId xmlns:p14="http://schemas.microsoft.com/office/powerpoint/2010/main" val="1467679000"/>
      </p:ext>
    </p:extLst>
  </p:cSld>
</p:sld>
</file>

<file path=ppt/slides/slide9.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BC907BD-1B58-4653-86DF-D14ED008D219}"/>
              </a:ext>
            </a:extLst>
          </p:cNvPr>
          <p:cNvSpPr>
            <a:spLocks xmlns:a="http://schemas.openxmlformats.org/drawingml/2006/main" noGrp="1"/>
          </p:cNvSpPr>
          <p:nvPr/>
        </p:nvSpPr>
        <p:spPr>
          <a:xfrm xmlns:a="http://schemas.openxmlformats.org/drawingml/2006/main">
            <a:off x="514350" y="361950"/>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F1F5FA"/>
                </a:solidFill>
                <a:latin typeface="Calibri"/>
                <a:ea typeface="Calibri"/>
                <a:cs typeface="Calibri"/>
              </a:defRPr>
            </a:pPr>
            <a:r>
              <a:rPr sz="2625" b="1">
                <a:solidFill>
                  <a:srgbClr val="F1F5FA"/>
                </a:solidFill>
                <a:latin typeface="Calibri"/>
                <a:ea typeface="Calibri"/>
                <a:cs typeface="Calibri"/>
              </a:rPr>
              <a:t>Relationship to established work</a:t>
            </a:r>
          </a:p>
        </p:txBody>
      </p:sp>
      <p:sp>
        <p:nvSpPr>
          <p:cNvPr id="2" name="">
            <a:extLst xmlns:a="http://schemas.openxmlformats.org/drawingml/2006/main">
              <a:ext uri="{FF2B5EF4-FFF2-40B4-BE49-F238E27FC236}">
                <a16:creationId xmlns:a16="http://schemas.microsoft.com/office/drawing/2014/main" id="{EB689961-2EE3-46D3-A7F8-DA1DA438E2E6}"/>
              </a:ext>
            </a:extLst>
          </p:cNvPr>
          <p:cNvSpPr>
            <a:spLocks xmlns:a="http://schemas.openxmlformats.org/drawingml/2006/main" noGrp="1"/>
          </p:cNvSpPr>
          <p:nvPr/>
        </p:nvSpPr>
        <p:spPr>
          <a:xfrm xmlns:a="http://schemas.openxmlformats.org/drawingml/2006/main">
            <a:off x="514350" y="132397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NIST</a:t>
            </a:r>
          </a:p>
        </p:txBody>
      </p:sp>
      <p:sp>
        <p:nvSpPr>
          <p:cNvPr id="3" name="">
            <a:extLst xmlns:a="http://schemas.openxmlformats.org/drawingml/2006/main">
              <a:ext uri="{FF2B5EF4-FFF2-40B4-BE49-F238E27FC236}">
                <a16:creationId xmlns:a16="http://schemas.microsoft.com/office/drawing/2014/main" id="{46EA02D7-5E4A-405D-9F9E-1C5AD228B8A9}"/>
              </a:ext>
            </a:extLst>
          </p:cNvPr>
          <p:cNvSpPr>
            <a:spLocks xmlns:a="http://schemas.openxmlformats.org/drawingml/2006/main" noGrp="1"/>
          </p:cNvSpPr>
          <p:nvPr/>
        </p:nvSpPr>
        <p:spPr>
          <a:xfrm xmlns:a="http://schemas.openxmlformats.org/drawingml/2006/main">
            <a:off x="2952750" y="132397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Adversarial learning terminology and broader AI risk management.</a:t>
            </a:r>
          </a:p>
        </p:txBody>
      </p:sp>
      <p:sp>
        <p:nvSpPr>
          <p:cNvPr id="4" name="">
            <a:extLst xmlns:a="http://schemas.openxmlformats.org/drawingml/2006/main">
              <a:ext uri="{FF2B5EF4-FFF2-40B4-BE49-F238E27FC236}">
                <a16:creationId xmlns:a16="http://schemas.microsoft.com/office/drawing/2014/main" id="{1F46466D-32A3-4AEF-A330-2B776836DBB0}"/>
              </a:ext>
            </a:extLst>
          </p:cNvPr>
          <p:cNvSpPr>
            <a:spLocks xmlns:a="http://schemas.openxmlformats.org/drawingml/2006/main" noGrp="1"/>
          </p:cNvSpPr>
          <p:nvPr/>
        </p:nvSpPr>
        <p:spPr>
          <a:xfrm xmlns:a="http://schemas.openxmlformats.org/drawingml/2006/main">
            <a:off x="514350" y="2266950"/>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MITRE ATLAS</a:t>
            </a:r>
          </a:p>
        </p:txBody>
      </p:sp>
      <p:sp>
        <p:nvSpPr>
          <p:cNvPr id="5" name="">
            <a:extLst xmlns:a="http://schemas.openxmlformats.org/drawingml/2006/main">
              <a:ext uri="{FF2B5EF4-FFF2-40B4-BE49-F238E27FC236}">
                <a16:creationId xmlns:a16="http://schemas.microsoft.com/office/drawing/2014/main" id="{D07C297F-DF91-4DE4-BCC8-831C6A1B5E0A}"/>
              </a:ext>
            </a:extLst>
          </p:cNvPr>
          <p:cNvSpPr>
            <a:spLocks xmlns:a="http://schemas.openxmlformats.org/drawingml/2006/main" noGrp="1"/>
          </p:cNvSpPr>
          <p:nvPr/>
        </p:nvSpPr>
        <p:spPr>
          <a:xfrm xmlns:a="http://schemas.openxmlformats.org/drawingml/2006/main">
            <a:off x="2952750" y="2266950"/>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Adversarial techniques, case studies, mitigations and relationships.</a:t>
            </a:r>
          </a:p>
        </p:txBody>
      </p:sp>
      <p:sp>
        <p:nvSpPr>
          <p:cNvPr id="6" name="">
            <a:extLst xmlns:a="http://schemas.openxmlformats.org/drawingml/2006/main">
              <a:ext uri="{FF2B5EF4-FFF2-40B4-BE49-F238E27FC236}">
                <a16:creationId xmlns:a16="http://schemas.microsoft.com/office/drawing/2014/main" id="{331594B0-B862-4179-8AA2-7FD64025E1E0}"/>
              </a:ext>
            </a:extLst>
          </p:cNvPr>
          <p:cNvSpPr>
            <a:spLocks xmlns:a="http://schemas.openxmlformats.org/drawingml/2006/main" noGrp="1"/>
          </p:cNvSpPr>
          <p:nvPr/>
        </p:nvSpPr>
        <p:spPr>
          <a:xfrm xmlns:a="http://schemas.openxmlformats.org/drawingml/2006/main">
            <a:off x="514350" y="320992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OWASP</a:t>
            </a:r>
          </a:p>
        </p:txBody>
      </p:sp>
      <p:sp>
        <p:nvSpPr>
          <p:cNvPr id="7" name="">
            <a:extLst xmlns:a="http://schemas.openxmlformats.org/drawingml/2006/main">
              <a:ext uri="{FF2B5EF4-FFF2-40B4-BE49-F238E27FC236}">
                <a16:creationId xmlns:a16="http://schemas.microsoft.com/office/drawing/2014/main" id="{72C4FEB7-DF33-4C97-A85E-A13804E4A655}"/>
              </a:ext>
            </a:extLst>
          </p:cNvPr>
          <p:cNvSpPr>
            <a:spLocks xmlns:a="http://schemas.openxmlformats.org/drawingml/2006/main" noGrp="1"/>
          </p:cNvSpPr>
          <p:nvPr/>
        </p:nvSpPr>
        <p:spPr>
          <a:xfrm xmlns:a="http://schemas.openxmlformats.org/drawingml/2006/main">
            <a:off x="2952750" y="320992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Application and agentic risk guidance, scenarios and mitigation resources.</a:t>
            </a:r>
          </a:p>
        </p:txBody>
      </p:sp>
      <p:sp>
        <p:nvSpPr>
          <p:cNvPr id="8" name="">
            <a:extLst xmlns:a="http://schemas.openxmlformats.org/drawingml/2006/main">
              <a:ext uri="{FF2B5EF4-FFF2-40B4-BE49-F238E27FC236}">
                <a16:creationId xmlns:a16="http://schemas.microsoft.com/office/drawing/2014/main" id="{AF9C402E-9096-412C-9CBA-406E3B3E43E3}"/>
              </a:ext>
            </a:extLst>
          </p:cNvPr>
          <p:cNvSpPr>
            <a:spLocks xmlns:a="http://schemas.openxmlformats.org/drawingml/2006/main" noGrp="1"/>
          </p:cNvSpPr>
          <p:nvPr/>
        </p:nvSpPr>
        <p:spPr>
          <a:xfrm xmlns:a="http://schemas.openxmlformats.org/drawingml/2006/main">
            <a:off x="514350" y="4381500"/>
            <a:ext cx="8096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FFC576"/>
                </a:solidFill>
                <a:latin typeface="Calibri"/>
                <a:ea typeface="Calibri"/>
                <a:cs typeface="Calibri"/>
              </a:defRPr>
            </a:pPr>
            <a:r>
              <a:rPr sz="1500" b="0">
                <a:solidFill>
                  <a:srgbClr val="FFC576"/>
                </a:solidFill>
                <a:latin typeface="Calibri"/>
                <a:ea typeface="Calibri"/>
                <a:cs typeface="Calibri"/>
              </a:rPr>
              <a:t>OSAFIS mappings are versioned interpretations, not proof of superior coverage.</a:t>
            </a:r>
          </a:p>
        </p:txBody>
      </p:sp>
    </p:spTree>
    <p:extLst>
      <p:ext uri="{BB962C8B-B14F-4D97-AF65-F5344CB8AC3E}">
        <p14:creationId xmlns:p14="http://schemas.microsoft.com/office/powerpoint/2010/main" val="888017713"/>
      </p:ext>
    </p:extLst>
  </p:cSld>
</p:sld>
</file>

<file path=ppt/slides/slide10.xml><?xml version="1.0" encoding="utf-8"?>
<p:sld xmlns:p="http://schemas.openxmlformats.org/presentationml/2006/main">
  <p:cSld>
    <p:bg>
      <p:bgPr>
        <a:solidFill xmlns:a="http://schemas.openxmlformats.org/drawingml/2006/main">
          <a:srgbClr val="070F1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F7AA992-10EC-4DB9-B659-4BB88F189AA4}"/>
              </a:ext>
            </a:extLst>
          </p:cNvPr>
          <p:cNvSpPr>
            <a:spLocks xmlns:a="http://schemas.openxmlformats.org/drawingml/2006/main" noGrp="1"/>
          </p:cNvSpPr>
          <p:nvPr/>
        </p:nvSpPr>
        <p:spPr>
          <a:xfrm xmlns:a="http://schemas.openxmlformats.org/drawingml/2006/main">
            <a:off x="514350" y="361950"/>
            <a:ext cx="81153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1">
                <a:solidFill>
                  <a:srgbClr val="F1F5FA"/>
                </a:solidFill>
                <a:latin typeface="Calibri"/>
                <a:ea typeface="Calibri"/>
                <a:cs typeface="Calibri"/>
              </a:defRPr>
            </a:pPr>
            <a:r>
              <a:rPr sz="2625" b="1">
                <a:solidFill>
                  <a:srgbClr val="F1F5FA"/>
                </a:solidFill>
                <a:latin typeface="Calibri"/>
                <a:ea typeface="Calibri"/>
                <a:cs typeface="Calibri"/>
              </a:rPr>
              <a:t>Next validation programme</a:t>
            </a:r>
          </a:p>
        </p:txBody>
      </p:sp>
      <p:sp>
        <p:nvSpPr>
          <p:cNvPr id="2" name="">
            <a:extLst xmlns:a="http://schemas.openxmlformats.org/drawingml/2006/main">
              <a:ext uri="{FF2B5EF4-FFF2-40B4-BE49-F238E27FC236}">
                <a16:creationId xmlns:a16="http://schemas.microsoft.com/office/drawing/2014/main" id="{E87ABB54-9CBA-4818-90CA-0E4ADCE0F9D5}"/>
              </a:ext>
            </a:extLst>
          </p:cNvPr>
          <p:cNvSpPr>
            <a:spLocks xmlns:a="http://schemas.openxmlformats.org/drawingml/2006/main" noGrp="1"/>
          </p:cNvSpPr>
          <p:nvPr/>
        </p:nvSpPr>
        <p:spPr>
          <a:xfrm xmlns:a="http://schemas.openxmlformats.org/drawingml/2006/main">
            <a:off x="514350" y="132397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Independent classification</a:t>
            </a:r>
          </a:p>
        </p:txBody>
      </p:sp>
      <p:sp>
        <p:nvSpPr>
          <p:cNvPr id="3" name="">
            <a:extLst xmlns:a="http://schemas.openxmlformats.org/drawingml/2006/main">
              <a:ext uri="{FF2B5EF4-FFF2-40B4-BE49-F238E27FC236}">
                <a16:creationId xmlns:a16="http://schemas.microsoft.com/office/drawing/2014/main" id="{6B852E80-3834-44C1-9887-0BD719D4DE25}"/>
              </a:ext>
            </a:extLst>
          </p:cNvPr>
          <p:cNvSpPr>
            <a:spLocks xmlns:a="http://schemas.openxmlformats.org/drawingml/2006/main" noGrp="1"/>
          </p:cNvSpPr>
          <p:nvPr/>
        </p:nvSpPr>
        <p:spPr>
          <a:xfrm xmlns:a="http://schemas.openxmlformats.org/drawingml/2006/main">
            <a:off x="2952750" y="132397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Freeze definitions, separate development and held-out cases, and report ambiguity and disagreement.</a:t>
            </a:r>
          </a:p>
        </p:txBody>
      </p:sp>
      <p:sp>
        <p:nvSpPr>
          <p:cNvPr id="4" name="">
            <a:extLst xmlns:a="http://schemas.openxmlformats.org/drawingml/2006/main">
              <a:ext uri="{FF2B5EF4-FFF2-40B4-BE49-F238E27FC236}">
                <a16:creationId xmlns:a16="http://schemas.microsoft.com/office/drawing/2014/main" id="{54EBEE2C-3647-4731-B78D-E33428177844}"/>
              </a:ext>
            </a:extLst>
          </p:cNvPr>
          <p:cNvSpPr>
            <a:spLocks xmlns:a="http://schemas.openxmlformats.org/drawingml/2006/main" noGrp="1"/>
          </p:cNvSpPr>
          <p:nvPr/>
        </p:nvSpPr>
        <p:spPr>
          <a:xfrm xmlns:a="http://schemas.openxmlformats.org/drawingml/2006/main">
            <a:off x="514350" y="2381250"/>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Control usefulness</a:t>
            </a:r>
          </a:p>
        </p:txBody>
      </p:sp>
      <p:sp>
        <p:nvSpPr>
          <p:cNvPr id="5" name="">
            <a:extLst xmlns:a="http://schemas.openxmlformats.org/drawingml/2006/main">
              <a:ext uri="{FF2B5EF4-FFF2-40B4-BE49-F238E27FC236}">
                <a16:creationId xmlns:a16="http://schemas.microsoft.com/office/drawing/2014/main" id="{607F1FE5-D272-4E3D-9778-AD203BAE3E85}"/>
              </a:ext>
            </a:extLst>
          </p:cNvPr>
          <p:cNvSpPr>
            <a:spLocks xmlns:a="http://schemas.openxmlformats.org/drawingml/2006/main" noGrp="1"/>
          </p:cNvSpPr>
          <p:nvPr/>
        </p:nvSpPr>
        <p:spPr>
          <a:xfrm xmlns:a="http://schemas.openxmlformats.org/drawingml/2006/main">
            <a:off x="2952750" y="2381250"/>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Test whether the analysis produces discriminating controls while preserving legitimate use.</a:t>
            </a:r>
          </a:p>
        </p:txBody>
      </p:sp>
      <p:sp>
        <p:nvSpPr>
          <p:cNvPr id="6" name="">
            <a:extLst xmlns:a="http://schemas.openxmlformats.org/drawingml/2006/main">
              <a:ext uri="{FF2B5EF4-FFF2-40B4-BE49-F238E27FC236}">
                <a16:creationId xmlns:a16="http://schemas.microsoft.com/office/drawing/2014/main" id="{471E84D5-9694-4D73-8E9A-B2E8B9228858}"/>
              </a:ext>
            </a:extLst>
          </p:cNvPr>
          <p:cNvSpPr>
            <a:spLocks xmlns:a="http://schemas.openxmlformats.org/drawingml/2006/main" noGrp="1"/>
          </p:cNvSpPr>
          <p:nvPr/>
        </p:nvSpPr>
        <p:spPr>
          <a:xfrm xmlns:a="http://schemas.openxmlformats.org/drawingml/2006/main">
            <a:off x="514350" y="3438525"/>
            <a:ext cx="22574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69E5F2"/>
                </a:solidFill>
                <a:latin typeface="Calibri"/>
                <a:ea typeface="Calibri"/>
                <a:cs typeface="Calibri"/>
              </a:defRPr>
            </a:pPr>
            <a:r>
              <a:rPr sz="1725" b="1">
                <a:solidFill>
                  <a:srgbClr val="69E5F2"/>
                </a:solidFill>
                <a:latin typeface="Calibri"/>
                <a:ea typeface="Calibri"/>
                <a:cs typeface="Calibri"/>
              </a:rPr>
              <a:t>Review and revision</a:t>
            </a:r>
          </a:p>
        </p:txBody>
      </p:sp>
      <p:sp>
        <p:nvSpPr>
          <p:cNvPr id="7" name="">
            <a:extLst xmlns:a="http://schemas.openxmlformats.org/drawingml/2006/main">
              <a:ext uri="{FF2B5EF4-FFF2-40B4-BE49-F238E27FC236}">
                <a16:creationId xmlns:a16="http://schemas.microsoft.com/office/drawing/2014/main" id="{2AE6F49B-BD1A-452D-B164-9DF8BDE95FE9}"/>
              </a:ext>
            </a:extLst>
          </p:cNvPr>
          <p:cNvSpPr>
            <a:spLocks xmlns:a="http://schemas.openxmlformats.org/drawingml/2006/main" noGrp="1"/>
          </p:cNvSpPr>
          <p:nvPr/>
        </p:nvSpPr>
        <p:spPr>
          <a:xfrm xmlns:a="http://schemas.openxmlformats.org/drawingml/2006/main">
            <a:off x="2952750" y="3438525"/>
            <a:ext cx="56102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3C5D5"/>
                </a:solidFill>
                <a:latin typeface="Calibri"/>
                <a:ea typeface="Calibri"/>
                <a:cs typeface="Calibri"/>
              </a:defRPr>
            </a:pPr>
            <a:r>
              <a:rPr sz="1575" b="0">
                <a:solidFill>
                  <a:srgbClr val="B3C5D5"/>
                </a:solidFill>
                <a:latin typeface="Calibri"/>
                <a:ea typeface="Calibri"/>
                <a:cs typeface="Calibri"/>
              </a:rPr>
              <a:t>Invite domain review, preserve negative results, and revise boundaries with migration records.</a:t>
            </a:r>
          </a:p>
        </p:txBody>
      </p:sp>
      <p:sp>
        <p:nvSpPr>
          <p:cNvPr id="8" name="">
            <a:extLst xmlns:a="http://schemas.openxmlformats.org/drawingml/2006/main">
              <a:ext uri="{FF2B5EF4-FFF2-40B4-BE49-F238E27FC236}">
                <a16:creationId xmlns:a16="http://schemas.microsoft.com/office/drawing/2014/main" id="{DC426DA9-CF13-459A-B6C3-D7DA31EA3E9C}"/>
              </a:ext>
            </a:extLst>
          </p:cNvPr>
          <p:cNvSpPr>
            <a:spLocks xmlns:a="http://schemas.openxmlformats.org/drawingml/2006/main" noGrp="1"/>
          </p:cNvSpPr>
          <p:nvPr/>
        </p:nvSpPr>
        <p:spPr>
          <a:xfrm xmlns:a="http://schemas.openxmlformats.org/drawingml/2006/main">
            <a:off x="514350" y="4619625"/>
            <a:ext cx="8115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FFC576"/>
                </a:solidFill>
                <a:latin typeface="Calibri"/>
                <a:ea typeface="Calibri"/>
                <a:cs typeface="Calibri"/>
              </a:defRPr>
            </a:pPr>
            <a:r>
              <a:rPr sz="1500" b="0">
                <a:solidFill>
                  <a:srgbClr val="FFC576"/>
                </a:solidFill>
                <a:latin typeface="Calibri"/>
                <a:ea typeface="Calibri"/>
                <a:cs typeface="Calibri"/>
              </a:rPr>
              <a:t>The next evidence should test the framework itself.</a:t>
            </a:r>
          </a:p>
        </p:txBody>
      </p:sp>
    </p:spTree>
    <p:extLst>
      <p:ext uri="{BB962C8B-B14F-4D97-AF65-F5344CB8AC3E}">
        <p14:creationId xmlns:p14="http://schemas.microsoft.com/office/powerpoint/2010/main" val="20870780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2026-09-15T17:53:17.6620000Z</dcterms:created>
  <dcterms:modified xsi:type="dcterms:W3CDTF">2026-09-15T17:53:17.6620000Z</dcterms:modified>
</coreProperties>
</file>